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0" y="0"/>
            <a:ext cx="10284883" cy="1646302"/>
          </a:xfrm>
        </p:spPr>
        <p:txBody>
          <a:bodyPr/>
          <a:lstStyle/>
          <a:p>
            <a:pPr algn="ctr"/>
            <a:r>
              <a:rPr lang="en-GB" sz="4400" dirty="0" err="1" smtClean="0"/>
              <a:t>Gamtosauginis</a:t>
            </a:r>
            <a:r>
              <a:rPr lang="en-GB" sz="4400" dirty="0" smtClean="0"/>
              <a:t> </a:t>
            </a:r>
            <a:r>
              <a:rPr lang="en-GB" sz="4400" dirty="0" err="1" smtClean="0"/>
              <a:t>ugdymas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4400" dirty="0" err="1" smtClean="0"/>
              <a:t>Mažeikių</a:t>
            </a:r>
            <a:r>
              <a:rPr lang="en-GB" sz="4400" dirty="0" smtClean="0"/>
              <a:t> </a:t>
            </a:r>
            <a:r>
              <a:rPr lang="en-GB" sz="4400" dirty="0" err="1" smtClean="0"/>
              <a:t>Pavasario</a:t>
            </a:r>
            <a:r>
              <a:rPr lang="en-GB" sz="4400" dirty="0" smtClean="0"/>
              <a:t> </a:t>
            </a:r>
            <a:r>
              <a:rPr lang="en-GB" sz="4400" dirty="0" err="1" smtClean="0"/>
              <a:t>progimnazijoje</a:t>
            </a:r>
            <a:endParaRPr lang="en-GB" sz="44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7248525" y="5451008"/>
            <a:ext cx="4787728" cy="109689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  </a:t>
            </a:r>
            <a:r>
              <a:rPr lang="lt-LT" dirty="0" smtClean="0"/>
              <a:t>Už Gamtosauginį ugdymą atsakinga</a:t>
            </a:r>
            <a:endParaRPr lang="en-GB" dirty="0" smtClean="0"/>
          </a:p>
          <a:p>
            <a:r>
              <a:rPr lang="lt-LT" dirty="0" smtClean="0"/>
              <a:t>Sandra Tamošauskienė</a:t>
            </a:r>
            <a:endParaRPr lang="en-GB" dirty="0" smtClean="0"/>
          </a:p>
          <a:p>
            <a:r>
              <a:rPr lang="en-GB" dirty="0" smtClean="0"/>
              <a:t>2023</a:t>
            </a:r>
            <a:endParaRPr lang="en-GB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905000"/>
            <a:ext cx="8397903" cy="34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1171766" cy="6025979"/>
          </a:xfrm>
        </p:spPr>
        <p:txBody>
          <a:bodyPr>
            <a:normAutofit fontScale="90000"/>
          </a:bodyPr>
          <a:lstStyle/>
          <a:p>
            <a:r>
              <a:rPr lang="lt-LT" b="1" u="sng">
                <a:solidFill>
                  <a:schemeClr val="tx1"/>
                </a:solidFill>
              </a:rPr>
              <a:t>T</a:t>
            </a:r>
            <a:r>
              <a:rPr lang="lt-LT" b="1" u="sng" smtClean="0">
                <a:solidFill>
                  <a:schemeClr val="tx1"/>
                </a:solidFill>
              </a:rPr>
              <a:t>ikslai</a:t>
            </a:r>
            <a:r>
              <a:rPr lang="lt-LT" b="1" u="sng" dirty="0" smtClean="0">
                <a:solidFill>
                  <a:schemeClr val="tx1"/>
                </a:solidFill>
              </a:rPr>
              <a:t>:</a:t>
            </a:r>
            <a:r>
              <a:rPr lang="lt-LT" dirty="0">
                <a:solidFill>
                  <a:schemeClr val="tx1"/>
                </a:solidFill>
              </a:rPr>
              <a:t/>
            </a:r>
            <a:br>
              <a:rPr lang="lt-LT" dirty="0">
                <a:solidFill>
                  <a:schemeClr val="tx1"/>
                </a:solidFill>
              </a:rPr>
            </a:br>
            <a:r>
              <a:rPr lang="lt-LT" sz="2800" dirty="0" smtClean="0">
                <a:solidFill>
                  <a:schemeClr val="tx1"/>
                </a:solidFill>
              </a:rPr>
              <a:t>1. Ugdyti </a:t>
            </a:r>
            <a:r>
              <a:rPr lang="lt-LT" sz="2800" dirty="0">
                <a:solidFill>
                  <a:schemeClr val="tx1"/>
                </a:solidFill>
              </a:rPr>
              <a:t>mokinių ir kitų bendruomenės narių ekologinę kultūrą;</a:t>
            </a:r>
            <a:br>
              <a:rPr lang="lt-LT" sz="2800" dirty="0">
                <a:solidFill>
                  <a:schemeClr val="tx1"/>
                </a:solidFill>
              </a:rPr>
            </a:br>
            <a:r>
              <a:rPr lang="lt-LT" sz="2800" dirty="0" smtClean="0">
                <a:solidFill>
                  <a:schemeClr val="tx1"/>
                </a:solidFill>
              </a:rPr>
              <a:t>2. </a:t>
            </a:r>
            <a:r>
              <a:rPr lang="lt-LT" sz="2800" dirty="0">
                <a:solidFill>
                  <a:schemeClr val="tx1"/>
                </a:solidFill>
              </a:rPr>
              <a:t>S</a:t>
            </a:r>
            <a:r>
              <a:rPr lang="lt-LT" sz="2800" dirty="0" smtClean="0">
                <a:solidFill>
                  <a:schemeClr val="tx1"/>
                </a:solidFill>
              </a:rPr>
              <a:t>katinti </a:t>
            </a:r>
            <a:r>
              <a:rPr lang="lt-LT" sz="2800" dirty="0">
                <a:solidFill>
                  <a:schemeClr val="tx1"/>
                </a:solidFill>
              </a:rPr>
              <a:t>gražinti, tvarkyti, </a:t>
            </a:r>
            <a:r>
              <a:rPr lang="lt-LT" sz="2800" dirty="0" smtClean="0">
                <a:solidFill>
                  <a:schemeClr val="tx1"/>
                </a:solidFill>
              </a:rPr>
              <a:t>progimnazijos </a:t>
            </a:r>
            <a:r>
              <a:rPr lang="lt-LT" sz="2800" dirty="0">
                <a:solidFill>
                  <a:schemeClr val="tx1"/>
                </a:solidFill>
              </a:rPr>
              <a:t>aplinką;</a:t>
            </a:r>
            <a:br>
              <a:rPr lang="lt-LT" sz="2800" dirty="0">
                <a:solidFill>
                  <a:schemeClr val="tx1"/>
                </a:solidFill>
              </a:rPr>
            </a:br>
            <a:r>
              <a:rPr lang="lt-LT" sz="2800" dirty="0">
                <a:solidFill>
                  <a:schemeClr val="tx1"/>
                </a:solidFill>
              </a:rPr>
              <a:t>rinkti bei rūšiuoti atliekas;</a:t>
            </a:r>
            <a:br>
              <a:rPr lang="lt-LT" sz="2800" dirty="0">
                <a:solidFill>
                  <a:schemeClr val="tx1"/>
                </a:solidFill>
              </a:rPr>
            </a:br>
            <a:r>
              <a:rPr lang="lt-LT" sz="2800" dirty="0" smtClean="0">
                <a:solidFill>
                  <a:schemeClr val="tx1"/>
                </a:solidFill>
              </a:rPr>
              <a:t>3. Informuoti </a:t>
            </a:r>
            <a:r>
              <a:rPr lang="lt-LT" sz="2800" dirty="0">
                <a:solidFill>
                  <a:schemeClr val="tx1"/>
                </a:solidFill>
              </a:rPr>
              <a:t>visuomenę apie </a:t>
            </a:r>
            <a:r>
              <a:rPr lang="lt-LT" sz="2800" dirty="0" smtClean="0">
                <a:solidFill>
                  <a:schemeClr val="tx1"/>
                </a:solidFill>
              </a:rPr>
              <a:t>progimnazijos </a:t>
            </a:r>
            <a:r>
              <a:rPr lang="lt-LT" sz="2800" dirty="0">
                <a:solidFill>
                  <a:schemeClr val="tx1"/>
                </a:solidFill>
              </a:rPr>
              <a:t>bendruomenės gamtosauginę veiklą įvairiuose informacijos </a:t>
            </a:r>
            <a:r>
              <a:rPr lang="lt-LT" sz="2800" dirty="0" smtClean="0">
                <a:solidFill>
                  <a:schemeClr val="tx1"/>
                </a:solidFill>
              </a:rPr>
              <a:t>šaltiniuose, socialiniuose tinkluose.</a:t>
            </a:r>
            <a:r>
              <a:rPr lang="lt-LT" sz="2800" dirty="0">
                <a:solidFill>
                  <a:schemeClr val="tx1"/>
                </a:solidFill>
              </a:rPr>
              <a:t/>
            </a:r>
            <a:br>
              <a:rPr lang="lt-LT" sz="2800" dirty="0">
                <a:solidFill>
                  <a:schemeClr val="tx1"/>
                </a:solidFill>
              </a:rPr>
            </a:br>
            <a:r>
              <a:rPr lang="en-GB" sz="2700" dirty="0" smtClean="0">
                <a:solidFill>
                  <a:schemeClr val="tx1"/>
                </a:solidFill>
              </a:rPr>
              <a:t/>
            </a:r>
            <a:br>
              <a:rPr lang="en-GB" sz="2700" dirty="0" smtClean="0">
                <a:solidFill>
                  <a:schemeClr val="tx1"/>
                </a:solidFill>
              </a:rPr>
            </a:br>
            <a:r>
              <a:rPr lang="en-GB" sz="3200" b="1" u="sng" dirty="0" err="1" smtClean="0">
                <a:solidFill>
                  <a:schemeClr val="tx1"/>
                </a:solidFill>
              </a:rPr>
              <a:t>Uždavin</a:t>
            </a:r>
            <a:r>
              <a:rPr lang="lt-LT" sz="3200" b="1" u="sng" dirty="0" smtClean="0">
                <a:solidFill>
                  <a:schemeClr val="tx1"/>
                </a:solidFill>
              </a:rPr>
              <a:t>iai</a:t>
            </a:r>
            <a:r>
              <a:rPr lang="en-GB" sz="3200" b="1" u="sng" dirty="0" smtClean="0">
                <a:solidFill>
                  <a:schemeClr val="tx1"/>
                </a:solidFill>
              </a:rPr>
              <a:t>: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lt-LT" sz="2800" dirty="0" smtClean="0">
                <a:solidFill>
                  <a:schemeClr val="tx1"/>
                </a:solidFill>
              </a:rPr>
              <a:t/>
            </a:r>
            <a:br>
              <a:rPr lang="lt-LT" sz="2800" dirty="0" smtClean="0">
                <a:solidFill>
                  <a:schemeClr val="tx1"/>
                </a:solidFill>
              </a:rPr>
            </a:br>
            <a:r>
              <a:rPr lang="lt-LT" sz="2800" dirty="0" smtClean="0">
                <a:solidFill>
                  <a:schemeClr val="tx1"/>
                </a:solidFill>
              </a:rPr>
              <a:t>1. S</a:t>
            </a:r>
            <a:r>
              <a:rPr lang="en-GB" sz="2800" dirty="0" err="1" smtClean="0">
                <a:solidFill>
                  <a:schemeClr val="tx1"/>
                </a:solidFill>
              </a:rPr>
              <a:t>augoti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gamtą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ir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jos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bioįvairovę</a:t>
            </a:r>
            <a:r>
              <a:rPr lang="lt-LT" sz="2800" dirty="0">
                <a:solidFill>
                  <a:schemeClr val="tx1"/>
                </a:solidFill>
              </a:rPr>
              <a:t>;</a:t>
            </a:r>
            <a:r>
              <a:rPr lang="lt-LT" sz="2800" dirty="0" smtClean="0">
                <a:solidFill>
                  <a:schemeClr val="tx1"/>
                </a:solidFill>
              </a:rPr>
              <a:t/>
            </a:r>
            <a:br>
              <a:rPr lang="lt-LT" sz="2800" dirty="0" smtClean="0">
                <a:solidFill>
                  <a:schemeClr val="tx1"/>
                </a:solidFill>
              </a:rPr>
            </a:br>
            <a:r>
              <a:rPr lang="lt-LT" sz="2800" dirty="0" smtClean="0">
                <a:solidFill>
                  <a:schemeClr val="tx1"/>
                </a:solidFill>
              </a:rPr>
              <a:t>2. T</a:t>
            </a:r>
            <a:r>
              <a:rPr lang="en-GB" sz="2800" dirty="0" err="1" smtClean="0">
                <a:solidFill>
                  <a:schemeClr val="tx1"/>
                </a:solidFill>
              </a:rPr>
              <a:t>inkamai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rūšiuoti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</a:rPr>
              <a:t>puoselėti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aplinką</a:t>
            </a:r>
            <a:r>
              <a:rPr lang="lt-LT" sz="2800" dirty="0" smtClean="0">
                <a:solidFill>
                  <a:schemeClr val="tx1"/>
                </a:solidFill>
              </a:rPr>
              <a:t>;</a:t>
            </a:r>
            <a:br>
              <a:rPr lang="lt-LT" sz="2800" dirty="0" smtClean="0">
                <a:solidFill>
                  <a:schemeClr val="tx1"/>
                </a:solidFill>
              </a:rPr>
            </a:br>
            <a:r>
              <a:rPr lang="lt-LT" sz="2800" dirty="0" smtClean="0">
                <a:solidFill>
                  <a:schemeClr val="tx1"/>
                </a:solidFill>
              </a:rPr>
              <a:t>3. Ugdyti </a:t>
            </a:r>
            <a:r>
              <a:rPr lang="lt-LT" sz="2800" dirty="0">
                <a:solidFill>
                  <a:schemeClr val="tx1"/>
                </a:solidFill>
              </a:rPr>
              <a:t>emocinį vertybių santykį su </a:t>
            </a:r>
            <a:r>
              <a:rPr lang="lt-LT" sz="2800" dirty="0" smtClean="0">
                <a:solidFill>
                  <a:schemeClr val="tx1"/>
                </a:solidFill>
              </a:rPr>
              <a:t>gamta;</a:t>
            </a:r>
            <a:r>
              <a:rPr lang="lt-LT" sz="3100" dirty="0">
                <a:solidFill>
                  <a:schemeClr val="tx1"/>
                </a:solidFill>
              </a:rPr>
              <a:t/>
            </a:r>
            <a:br>
              <a:rPr lang="lt-LT" sz="3100" dirty="0">
                <a:solidFill>
                  <a:schemeClr val="tx1"/>
                </a:solidFill>
              </a:rPr>
            </a:br>
            <a:r>
              <a:rPr lang="lt-LT" sz="3100" dirty="0" smtClean="0">
                <a:solidFill>
                  <a:schemeClr val="tx1"/>
                </a:solidFill>
              </a:rPr>
              <a:t>4. M</a:t>
            </a:r>
            <a:r>
              <a:rPr lang="en-GB" sz="2800" dirty="0" err="1" smtClean="0">
                <a:solidFill>
                  <a:schemeClr val="tx1"/>
                </a:solidFill>
              </a:rPr>
              <a:t>okytis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tvarumo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  <a:br>
              <a:rPr lang="en-GB" sz="2800" dirty="0">
                <a:solidFill>
                  <a:schemeClr val="tx1"/>
                </a:solidFill>
              </a:rPr>
            </a:br>
            <a:endParaRPr lang="en-GB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3" y="323851"/>
            <a:ext cx="9695391" cy="5717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 smtClean="0">
                <a:solidFill>
                  <a:schemeClr val="tx1"/>
                </a:solidFill>
              </a:rPr>
              <a:t>Mažeikių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Pavasario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progimnazija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gamtosauginę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veiklą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vykdo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senai</a:t>
            </a:r>
            <a:r>
              <a:rPr lang="en-GB" sz="2800" dirty="0" smtClean="0">
                <a:solidFill>
                  <a:schemeClr val="tx1"/>
                </a:solidFill>
              </a:rPr>
              <a:t>. 2005 </a:t>
            </a:r>
            <a:r>
              <a:rPr lang="en-GB" sz="2800" dirty="0" err="1" smtClean="0">
                <a:solidFill>
                  <a:schemeClr val="tx1"/>
                </a:solidFill>
              </a:rPr>
              <a:t>metais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įstojo</a:t>
            </a:r>
            <a:r>
              <a:rPr lang="en-GB" sz="2800" dirty="0" smtClean="0">
                <a:solidFill>
                  <a:schemeClr val="tx1"/>
                </a:solidFill>
              </a:rPr>
              <a:t> į GMP (</a:t>
            </a:r>
            <a:r>
              <a:rPr lang="en-GB" sz="2800" dirty="0" err="1" smtClean="0">
                <a:solidFill>
                  <a:schemeClr val="tx1"/>
                </a:solidFill>
              </a:rPr>
              <a:t>Gamtosauginių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mokyklų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programą</a:t>
            </a:r>
            <a:r>
              <a:rPr lang="en-GB" sz="2800" dirty="0" smtClean="0">
                <a:solidFill>
                  <a:schemeClr val="tx1"/>
                </a:solidFill>
              </a:rPr>
              <a:t>), </a:t>
            </a:r>
            <a:r>
              <a:rPr lang="en-GB" sz="2800" dirty="0" err="1" smtClean="0">
                <a:solidFill>
                  <a:schemeClr val="tx1"/>
                </a:solidFill>
              </a:rPr>
              <a:t>kuri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yra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integruojama</a:t>
            </a:r>
            <a:r>
              <a:rPr lang="en-GB" sz="2800" dirty="0" smtClean="0">
                <a:solidFill>
                  <a:schemeClr val="tx1"/>
                </a:solidFill>
              </a:rPr>
              <a:t> į 1-8 </a:t>
            </a:r>
            <a:r>
              <a:rPr lang="en-GB" sz="2800" dirty="0" err="1" smtClean="0">
                <a:solidFill>
                  <a:schemeClr val="tx1"/>
                </a:solidFill>
              </a:rPr>
              <a:t>klasių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mokymosi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programas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dirty="0" err="1" smtClean="0"/>
              <a:t>Kiekvienais</a:t>
            </a:r>
            <a:r>
              <a:rPr lang="en-GB" sz="2800" dirty="0" smtClean="0"/>
              <a:t> </a:t>
            </a:r>
            <a:r>
              <a:rPr lang="en-GB" sz="2800" dirty="0" err="1" smtClean="0"/>
              <a:t>mokslo</a:t>
            </a:r>
            <a:r>
              <a:rPr lang="en-GB" sz="2800" dirty="0" smtClean="0"/>
              <a:t> </a:t>
            </a:r>
            <a:r>
              <a:rPr lang="en-GB" sz="2800" dirty="0" err="1" smtClean="0"/>
              <a:t>metais</a:t>
            </a:r>
            <a:r>
              <a:rPr lang="en-GB" sz="2800" dirty="0" smtClean="0"/>
              <a:t> </a:t>
            </a:r>
            <a:r>
              <a:rPr lang="en-GB" sz="2800" dirty="0" err="1" smtClean="0"/>
              <a:t>esame</a:t>
            </a:r>
            <a:r>
              <a:rPr lang="en-GB" sz="2800" dirty="0" smtClean="0"/>
              <a:t> </a:t>
            </a:r>
            <a:r>
              <a:rPr lang="en-GB" sz="2800" dirty="0" err="1" smtClean="0"/>
              <a:t>apdovanojami</a:t>
            </a:r>
            <a:r>
              <a:rPr lang="en-GB" sz="2800" dirty="0" smtClean="0"/>
              <a:t> </a:t>
            </a:r>
            <a:r>
              <a:rPr lang="en-GB" sz="2800" dirty="0" err="1" smtClean="0"/>
              <a:t>Žaliąja</a:t>
            </a:r>
            <a:r>
              <a:rPr lang="en-GB" sz="2800" dirty="0" smtClean="0"/>
              <a:t> </a:t>
            </a:r>
            <a:r>
              <a:rPr lang="en-GB" sz="2800" dirty="0" err="1" smtClean="0"/>
              <a:t>vėliava</a:t>
            </a:r>
            <a:r>
              <a:rPr lang="en-GB" sz="2800" dirty="0" smtClean="0"/>
              <a:t> </a:t>
            </a:r>
            <a:r>
              <a:rPr lang="lt-LT" sz="2800" dirty="0"/>
              <a:t>ir Tarptautiniu Gamtosauginių mokyklų programos </a:t>
            </a:r>
            <a:r>
              <a:rPr lang="lt-LT" sz="2800" dirty="0" smtClean="0"/>
              <a:t>sertifikatu</a:t>
            </a:r>
            <a:r>
              <a:rPr lang="en-GB" sz="2800" dirty="0" smtClean="0"/>
              <a:t>, u</a:t>
            </a:r>
            <a:r>
              <a:rPr lang="lt-LT" sz="2800" dirty="0" smtClean="0"/>
              <a:t>ž </a:t>
            </a:r>
            <a:r>
              <a:rPr lang="lt-LT" sz="2800" dirty="0"/>
              <a:t>praktinę gamtosauginę veiklą, mokyklų bendruomenių aktyvumą, aplinkosauginių žinių </a:t>
            </a:r>
            <a:r>
              <a:rPr lang="lt-LT" sz="2800" dirty="0" smtClean="0"/>
              <a:t>perteikimą</a:t>
            </a:r>
            <a:r>
              <a:rPr lang="en-GB" sz="2800" dirty="0" smtClean="0"/>
              <a:t>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Veiklos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314450"/>
            <a:ext cx="8596668" cy="525779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b="1" u="sng" dirty="0" err="1" smtClean="0"/>
              <a:t>Tiriamoji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veikla</a:t>
            </a:r>
            <a:r>
              <a:rPr lang="en-GB" b="1" u="sng" dirty="0" smtClean="0"/>
              <a:t>:</a:t>
            </a:r>
          </a:p>
          <a:p>
            <a:r>
              <a:rPr lang="en-GB" dirty="0"/>
              <a:t> </a:t>
            </a:r>
            <a:r>
              <a:rPr lang="en-GB" dirty="0" err="1" smtClean="0"/>
              <a:t>Šulinių</a:t>
            </a:r>
            <a:r>
              <a:rPr lang="en-GB" dirty="0" smtClean="0"/>
              <a:t> </a:t>
            </a:r>
            <a:r>
              <a:rPr lang="en-GB" dirty="0" err="1" smtClean="0"/>
              <a:t>vandens</a:t>
            </a:r>
            <a:r>
              <a:rPr lang="en-GB" dirty="0" smtClean="0"/>
              <a:t> </a:t>
            </a:r>
            <a:r>
              <a:rPr lang="en-GB" dirty="0" err="1" smtClean="0"/>
              <a:t>tyrimas</a:t>
            </a:r>
            <a:r>
              <a:rPr lang="en-GB" dirty="0" smtClean="0"/>
              <a:t> </a:t>
            </a:r>
            <a:r>
              <a:rPr lang="en-GB" dirty="0" err="1" smtClean="0"/>
              <a:t>sodų</a:t>
            </a:r>
            <a:r>
              <a:rPr lang="en-GB" dirty="0" smtClean="0"/>
              <a:t> b. </a:t>
            </a:r>
            <a:r>
              <a:rPr lang="lt-LT" dirty="0"/>
              <a:t>„</a:t>
            </a:r>
            <a:r>
              <a:rPr lang="en-GB" dirty="0" smtClean="0"/>
              <a:t>Rasa” </a:t>
            </a:r>
            <a:r>
              <a:rPr lang="en-GB" dirty="0" err="1" smtClean="0"/>
              <a:t>ir</a:t>
            </a:r>
            <a:r>
              <a:rPr lang="en-GB" dirty="0" smtClean="0"/>
              <a:t> </a:t>
            </a:r>
            <a:r>
              <a:rPr lang="lt-LT" dirty="0"/>
              <a:t>„</a:t>
            </a:r>
            <a:r>
              <a:rPr lang="en-GB" dirty="0" err="1" smtClean="0"/>
              <a:t>Raselė</a:t>
            </a:r>
            <a:r>
              <a:rPr lang="en-GB" dirty="0" smtClean="0"/>
              <a:t>”;</a:t>
            </a:r>
          </a:p>
          <a:p>
            <a:r>
              <a:rPr lang="en-GB" dirty="0" err="1" smtClean="0"/>
              <a:t>Gatvių</a:t>
            </a:r>
            <a:r>
              <a:rPr lang="en-GB" dirty="0" smtClean="0"/>
              <a:t> </a:t>
            </a:r>
            <a:r>
              <a:rPr lang="en-GB" dirty="0" err="1" smtClean="0"/>
              <a:t>užterštumas</a:t>
            </a:r>
            <a:r>
              <a:rPr lang="en-GB" dirty="0" smtClean="0"/>
              <a:t> (</a:t>
            </a:r>
            <a:r>
              <a:rPr lang="en-GB" dirty="0" err="1" smtClean="0"/>
              <a:t>automobilių</a:t>
            </a:r>
            <a:r>
              <a:rPr lang="en-GB" dirty="0" smtClean="0"/>
              <a:t> </a:t>
            </a:r>
            <a:r>
              <a:rPr lang="en-GB" dirty="0" err="1" smtClean="0"/>
              <a:t>srauto</a:t>
            </a:r>
            <a:r>
              <a:rPr lang="en-GB" dirty="0" smtClean="0"/>
              <a:t> </a:t>
            </a:r>
            <a:r>
              <a:rPr lang="en-GB" dirty="0" err="1" smtClean="0"/>
              <a:t>stebėjimas</a:t>
            </a:r>
            <a:r>
              <a:rPr lang="en-GB" dirty="0" smtClean="0"/>
              <a:t> </a:t>
            </a:r>
            <a:r>
              <a:rPr lang="en-GB" dirty="0" err="1" smtClean="0"/>
              <a:t>gatvėse</a:t>
            </a:r>
            <a:r>
              <a:rPr lang="en-GB" dirty="0" smtClean="0"/>
              <a:t>);</a:t>
            </a:r>
          </a:p>
          <a:p>
            <a:r>
              <a:rPr lang="en-GB" dirty="0" err="1" smtClean="0"/>
              <a:t>Biologinė</a:t>
            </a:r>
            <a:r>
              <a:rPr lang="en-GB" dirty="0" smtClean="0"/>
              <a:t> </a:t>
            </a:r>
            <a:r>
              <a:rPr lang="en-GB" dirty="0" err="1" smtClean="0"/>
              <a:t>įvairovė</a:t>
            </a:r>
            <a:r>
              <a:rPr lang="en-GB" dirty="0" smtClean="0"/>
              <a:t> </a:t>
            </a:r>
            <a:r>
              <a:rPr lang="en-GB" dirty="0" err="1" smtClean="0"/>
              <a:t>Juodpelkio</a:t>
            </a:r>
            <a:r>
              <a:rPr lang="en-GB" dirty="0" smtClean="0"/>
              <a:t> </a:t>
            </a:r>
            <a:r>
              <a:rPr lang="en-GB" dirty="0" err="1" smtClean="0"/>
              <a:t>parke</a:t>
            </a:r>
            <a:r>
              <a:rPr lang="en-GB" dirty="0" smtClean="0"/>
              <a:t> (</a:t>
            </a:r>
            <a:r>
              <a:rPr lang="en-GB" dirty="0" err="1" smtClean="0"/>
              <a:t>vaistažoliniai</a:t>
            </a:r>
            <a:r>
              <a:rPr lang="en-GB" dirty="0" smtClean="0"/>
              <a:t> </a:t>
            </a:r>
            <a:r>
              <a:rPr lang="en-GB" dirty="0" err="1" smtClean="0"/>
              <a:t>augalai</a:t>
            </a:r>
            <a:r>
              <a:rPr lang="en-GB" dirty="0" smtClean="0"/>
              <a:t>, </a:t>
            </a:r>
            <a:r>
              <a:rPr lang="en-GB" dirty="0" err="1" smtClean="0"/>
              <a:t>augalų</a:t>
            </a:r>
            <a:r>
              <a:rPr lang="en-GB" dirty="0" smtClean="0"/>
              <a:t> </a:t>
            </a:r>
            <a:r>
              <a:rPr lang="en-GB" dirty="0" err="1" smtClean="0"/>
              <a:t>įvairovė</a:t>
            </a:r>
            <a:r>
              <a:rPr lang="en-GB" dirty="0" smtClean="0"/>
              <a:t> </a:t>
            </a:r>
            <a:r>
              <a:rPr lang="en-GB" dirty="0" err="1" smtClean="0"/>
              <a:t>mokyklos</a:t>
            </a:r>
            <a:r>
              <a:rPr lang="en-GB" dirty="0" smtClean="0"/>
              <a:t> </a:t>
            </a:r>
            <a:r>
              <a:rPr lang="en-GB" dirty="0" err="1" smtClean="0"/>
              <a:t>aplinkoje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r>
              <a:rPr lang="en-GB" dirty="0" smtClean="0"/>
              <a:t>2. </a:t>
            </a:r>
            <a:r>
              <a:rPr lang="en-GB" b="1" u="sng" dirty="0" err="1"/>
              <a:t>Tradiciniai</a:t>
            </a:r>
            <a:r>
              <a:rPr lang="en-GB" b="1" u="sng" dirty="0"/>
              <a:t> </a:t>
            </a:r>
            <a:r>
              <a:rPr lang="en-GB" b="1" u="sng" dirty="0" err="1"/>
              <a:t>gamtosauginiai</a:t>
            </a:r>
            <a:r>
              <a:rPr lang="en-GB" b="1" u="sng" dirty="0"/>
              <a:t> </a:t>
            </a:r>
            <a:r>
              <a:rPr lang="en-GB" b="1" u="sng" dirty="0" err="1"/>
              <a:t>renginiai</a:t>
            </a:r>
            <a:r>
              <a:rPr lang="en-GB" b="1" u="sng" dirty="0"/>
              <a:t> </a:t>
            </a:r>
            <a:r>
              <a:rPr lang="en-GB" b="1" u="sng" dirty="0" err="1"/>
              <a:t>progimnazijoje</a:t>
            </a:r>
            <a:r>
              <a:rPr lang="en-GB" b="1" u="sng" dirty="0"/>
              <a:t>:</a:t>
            </a:r>
            <a:endParaRPr lang="en-GB" b="1" u="sng" dirty="0" smtClean="0"/>
          </a:p>
          <a:p>
            <a:r>
              <a:rPr lang="lt-LT" dirty="0"/>
              <a:t>„</a:t>
            </a:r>
            <a:r>
              <a:rPr lang="en-GB" dirty="0" err="1" smtClean="0"/>
              <a:t>Diena</a:t>
            </a:r>
            <a:r>
              <a:rPr lang="en-GB" dirty="0" smtClean="0"/>
              <a:t> </a:t>
            </a:r>
            <a:r>
              <a:rPr lang="en-GB" dirty="0"/>
              <a:t>be </a:t>
            </a:r>
            <a:r>
              <a:rPr lang="en-GB" dirty="0" err="1"/>
              <a:t>automobilio</a:t>
            </a:r>
            <a:r>
              <a:rPr lang="en-GB" dirty="0"/>
              <a:t>”;</a:t>
            </a:r>
          </a:p>
          <a:p>
            <a:r>
              <a:rPr lang="lt-LT" dirty="0"/>
              <a:t>„</a:t>
            </a:r>
            <a:r>
              <a:rPr lang="en-GB" dirty="0" err="1" smtClean="0"/>
              <a:t>Vandens</a:t>
            </a:r>
            <a:r>
              <a:rPr lang="en-GB" dirty="0" smtClean="0"/>
              <a:t> </a:t>
            </a:r>
            <a:r>
              <a:rPr lang="en-GB" dirty="0" err="1"/>
              <a:t>dienos</a:t>
            </a:r>
            <a:r>
              <a:rPr lang="en-GB" dirty="0"/>
              <a:t> </a:t>
            </a:r>
            <a:r>
              <a:rPr lang="en-GB" dirty="0" err="1"/>
              <a:t>paminėjimas</a:t>
            </a:r>
            <a:r>
              <a:rPr lang="en-GB" dirty="0"/>
              <a:t>”;</a:t>
            </a:r>
          </a:p>
          <a:p>
            <a:r>
              <a:rPr lang="lt-LT" dirty="0"/>
              <a:t>„</a:t>
            </a:r>
            <a:r>
              <a:rPr lang="en-GB" dirty="0" err="1" smtClean="0"/>
              <a:t>Molekulės</a:t>
            </a:r>
            <a:r>
              <a:rPr lang="en-GB" dirty="0" smtClean="0"/>
              <a:t> </a:t>
            </a:r>
            <a:r>
              <a:rPr lang="en-GB" dirty="0" err="1"/>
              <a:t>diena</a:t>
            </a:r>
            <a:r>
              <a:rPr lang="en-GB" dirty="0"/>
              <a:t>”,</a:t>
            </a:r>
          </a:p>
          <a:p>
            <a:r>
              <a:rPr lang="lt-LT" dirty="0"/>
              <a:t>„</a:t>
            </a:r>
            <a:r>
              <a:rPr lang="en-GB" dirty="0" err="1" smtClean="0"/>
              <a:t>Nepirk</a:t>
            </a:r>
            <a:r>
              <a:rPr lang="en-GB" dirty="0" smtClean="0"/>
              <a:t> </a:t>
            </a:r>
            <a:r>
              <a:rPr lang="en-GB" dirty="0" err="1"/>
              <a:t>nieko</a:t>
            </a:r>
            <a:r>
              <a:rPr lang="en-GB" dirty="0"/>
              <a:t> </a:t>
            </a:r>
            <a:r>
              <a:rPr lang="en-GB" dirty="0" err="1"/>
              <a:t>diena</a:t>
            </a:r>
            <a:r>
              <a:rPr lang="en-GB" dirty="0"/>
              <a:t>”,</a:t>
            </a:r>
          </a:p>
          <a:p>
            <a:r>
              <a:rPr lang="lt-LT" dirty="0"/>
              <a:t>„</a:t>
            </a:r>
            <a:r>
              <a:rPr lang="en-GB" dirty="0" err="1" smtClean="0"/>
              <a:t>Žalioji</a:t>
            </a:r>
            <a:r>
              <a:rPr lang="en-GB" dirty="0" smtClean="0"/>
              <a:t> </a:t>
            </a:r>
            <a:r>
              <a:rPr lang="en-GB" dirty="0" err="1"/>
              <a:t>palangė</a:t>
            </a:r>
            <a:r>
              <a:rPr lang="en-GB" dirty="0"/>
              <a:t>”,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435" y="140625"/>
            <a:ext cx="3529583" cy="2347649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93" y="3057016"/>
            <a:ext cx="4476563" cy="32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294466" cy="657225"/>
          </a:xfrm>
        </p:spPr>
        <p:txBody>
          <a:bodyPr/>
          <a:lstStyle/>
          <a:p>
            <a:r>
              <a:rPr lang="en-GB" dirty="0" err="1"/>
              <a:t>Projektai</a:t>
            </a:r>
            <a:r>
              <a:rPr lang="en-GB" dirty="0"/>
              <a:t>: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590675"/>
            <a:ext cx="7352241" cy="4450687"/>
          </a:xfrm>
        </p:spPr>
        <p:txBody>
          <a:bodyPr>
            <a:normAutofit/>
          </a:bodyPr>
          <a:lstStyle/>
          <a:p>
            <a:r>
              <a:rPr lang="en-GB" dirty="0" err="1"/>
              <a:t>Stovykla</a:t>
            </a:r>
            <a:r>
              <a:rPr lang="en-GB" dirty="0"/>
              <a:t> </a:t>
            </a:r>
            <a:r>
              <a:rPr lang="lt-LT" dirty="0"/>
              <a:t>„</a:t>
            </a:r>
            <a:r>
              <a:rPr lang="en-GB" dirty="0" err="1" smtClean="0"/>
              <a:t>Rasakila</a:t>
            </a:r>
            <a:r>
              <a:rPr lang="en-GB" dirty="0"/>
              <a:t>” </a:t>
            </a:r>
            <a:r>
              <a:rPr lang="en-GB" dirty="0" err="1"/>
              <a:t>žolininkės</a:t>
            </a:r>
            <a:r>
              <a:rPr lang="en-GB" dirty="0"/>
              <a:t> J. </a:t>
            </a:r>
            <a:r>
              <a:rPr lang="en-GB" dirty="0" err="1"/>
              <a:t>Balvočiūtės</a:t>
            </a:r>
            <a:r>
              <a:rPr lang="en-GB" dirty="0"/>
              <a:t> </a:t>
            </a:r>
            <a:r>
              <a:rPr lang="en-GB" dirty="0" err="1"/>
              <a:t>ūkyje</a:t>
            </a:r>
            <a:r>
              <a:rPr lang="en-GB" dirty="0"/>
              <a:t>.</a:t>
            </a:r>
          </a:p>
          <a:p>
            <a:r>
              <a:rPr lang="lt-LT" dirty="0"/>
              <a:t>„</a:t>
            </a:r>
            <a:r>
              <a:rPr lang="en-GB" dirty="0" err="1" smtClean="0"/>
              <a:t>Daigelio</a:t>
            </a:r>
            <a:r>
              <a:rPr lang="en-GB" dirty="0" smtClean="0"/>
              <a:t> </a:t>
            </a:r>
            <a:r>
              <a:rPr lang="en-GB" dirty="0" err="1"/>
              <a:t>šventė</a:t>
            </a:r>
            <a:r>
              <a:rPr lang="en-GB" dirty="0"/>
              <a:t>”.</a:t>
            </a:r>
          </a:p>
          <a:p>
            <a:r>
              <a:rPr lang="lt-LT" dirty="0"/>
              <a:t>„ </a:t>
            </a:r>
            <a:r>
              <a:rPr lang="en-GB" dirty="0" err="1" smtClean="0"/>
              <a:t>Mes</a:t>
            </a:r>
            <a:r>
              <a:rPr lang="en-GB" dirty="0" smtClean="0"/>
              <a:t> </a:t>
            </a:r>
            <a:r>
              <a:rPr lang="en-GB" dirty="0" err="1"/>
              <a:t>rūšiuojam</a:t>
            </a:r>
            <a:r>
              <a:rPr lang="en-GB" dirty="0"/>
              <a:t>” .</a:t>
            </a:r>
          </a:p>
          <a:p>
            <a:r>
              <a:rPr lang="fi-FI" dirty="0"/>
              <a:t>„Globalinis atšilimas ir jo </a:t>
            </a:r>
            <a:r>
              <a:rPr lang="fi-FI" dirty="0" smtClean="0"/>
              <a:t>pasekmė</a:t>
            </a:r>
            <a:r>
              <a:rPr lang="lt-LT" dirty="0" smtClean="0"/>
              <a:t>s“</a:t>
            </a:r>
            <a:r>
              <a:rPr lang="fi-FI" dirty="0" smtClean="0"/>
              <a:t>, </a:t>
            </a:r>
            <a:r>
              <a:rPr lang="fi-FI" dirty="0"/>
              <a:t>„Klimato </a:t>
            </a:r>
            <a:r>
              <a:rPr lang="fi-FI" dirty="0" smtClean="0"/>
              <a:t>kaita</a:t>
            </a:r>
            <a:r>
              <a:rPr lang="lt-LT" dirty="0" smtClean="0"/>
              <a:t>“</a:t>
            </a:r>
            <a:r>
              <a:rPr lang="fi-FI" dirty="0" smtClean="0"/>
              <a:t> (</a:t>
            </a:r>
            <a:r>
              <a:rPr lang="fi-FI" dirty="0"/>
              <a:t>informacinių lankstinukų kūrimas).</a:t>
            </a:r>
          </a:p>
          <a:p>
            <a:r>
              <a:rPr lang="lt-LT" dirty="0"/>
              <a:t>„Cheminės priemonės virtuvėje, racionalus jų</a:t>
            </a:r>
            <a:r>
              <a:rPr lang="en-GB" dirty="0"/>
              <a:t> </a:t>
            </a:r>
            <a:r>
              <a:rPr lang="lt-LT" dirty="0"/>
              <a:t>vartojimas“, „Alternatyvios higienos priemonės. Atliekos“. Pažintis su priemonių chemine</a:t>
            </a:r>
            <a:r>
              <a:rPr lang="en-GB" dirty="0"/>
              <a:t> </a:t>
            </a:r>
            <a:r>
              <a:rPr lang="lt-LT" dirty="0"/>
              <a:t>sudėtimi, jų poveikiu aplinkai ir galimybės keisti į aplinkai draugiškesnes medžiagas</a:t>
            </a:r>
            <a:r>
              <a:rPr lang="lt-LT" dirty="0" smtClean="0"/>
              <a:t>.</a:t>
            </a:r>
            <a:endParaRPr lang="en-GB" dirty="0" smtClean="0"/>
          </a:p>
          <a:p>
            <a:r>
              <a:rPr lang="lt-LT" dirty="0"/>
              <a:t>„</a:t>
            </a:r>
            <a:r>
              <a:rPr lang="en-GB" dirty="0" err="1" smtClean="0"/>
              <a:t>Kompostas</a:t>
            </a:r>
            <a:r>
              <a:rPr lang="en-GB" dirty="0" smtClean="0"/>
              <a:t> </a:t>
            </a:r>
            <a:r>
              <a:rPr lang="en-GB" dirty="0" err="1" smtClean="0"/>
              <a:t>ir</a:t>
            </a:r>
            <a:r>
              <a:rPr lang="en-GB" dirty="0" smtClean="0"/>
              <a:t> </a:t>
            </a:r>
            <a:r>
              <a:rPr lang="en-GB" dirty="0" err="1" smtClean="0"/>
              <a:t>rūšiavimas</a:t>
            </a:r>
            <a:r>
              <a:rPr lang="en-GB" dirty="0" smtClean="0"/>
              <a:t>” .</a:t>
            </a:r>
          </a:p>
          <a:p>
            <a:r>
              <a:rPr lang="en-GB" dirty="0" err="1"/>
              <a:t>M</a:t>
            </a:r>
            <a:r>
              <a:rPr lang="en-GB" dirty="0" err="1" smtClean="0"/>
              <a:t>ažeikių</a:t>
            </a:r>
            <a:r>
              <a:rPr lang="en-GB" dirty="0" smtClean="0"/>
              <a:t> </a:t>
            </a:r>
            <a:r>
              <a:rPr lang="en-GB" dirty="0" err="1" smtClean="0"/>
              <a:t>rajono</a:t>
            </a:r>
            <a:r>
              <a:rPr lang="en-GB" dirty="0" smtClean="0"/>
              <a:t> </a:t>
            </a:r>
            <a:r>
              <a:rPr lang="en-GB" dirty="0" err="1" smtClean="0"/>
              <a:t>savivaldybės</a:t>
            </a:r>
            <a:r>
              <a:rPr lang="en-GB" dirty="0" smtClean="0"/>
              <a:t> </a:t>
            </a:r>
            <a:r>
              <a:rPr lang="en-GB" dirty="0" err="1" smtClean="0"/>
              <a:t>aplinkosauginio</a:t>
            </a:r>
            <a:r>
              <a:rPr lang="en-GB" dirty="0" smtClean="0"/>
              <a:t> </a:t>
            </a:r>
            <a:r>
              <a:rPr lang="en-GB" dirty="0" err="1" smtClean="0"/>
              <a:t>švietimo</a:t>
            </a:r>
            <a:r>
              <a:rPr lang="en-GB" dirty="0"/>
              <a:t> </a:t>
            </a:r>
            <a:r>
              <a:rPr lang="en-GB" dirty="0" err="1" smtClean="0"/>
              <a:t>projektas</a:t>
            </a:r>
            <a:r>
              <a:rPr lang="lt-LT" dirty="0"/>
              <a:t> </a:t>
            </a:r>
            <a:r>
              <a:rPr lang="lt-LT" dirty="0" smtClean="0"/>
              <a:t>„Edukaciniai </a:t>
            </a:r>
            <a:r>
              <a:rPr lang="lt-LT" dirty="0"/>
              <a:t>užsiėmimai žaliosiose progimnazijos erdvėse, </a:t>
            </a:r>
            <a:r>
              <a:rPr lang="lt-LT" dirty="0" smtClean="0"/>
              <a:t>mokinių</a:t>
            </a:r>
            <a:r>
              <a:rPr lang="en-GB" dirty="0" smtClean="0"/>
              <a:t> </a:t>
            </a:r>
            <a:r>
              <a:rPr lang="lt-LT" dirty="0" smtClean="0"/>
              <a:t>švietimas </a:t>
            </a:r>
            <a:r>
              <a:rPr lang="lt-LT" dirty="0"/>
              <a:t>gamtosauginėmis </a:t>
            </a:r>
            <a:r>
              <a:rPr lang="lt-LT" dirty="0" smtClean="0"/>
              <a:t>temomis</a:t>
            </a:r>
            <a:r>
              <a:rPr lang="en-GB" dirty="0" smtClean="0"/>
              <a:t>.”</a:t>
            </a:r>
            <a:endParaRPr lang="en-GB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358" y="136741"/>
            <a:ext cx="3797544" cy="290786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018" y="3081166"/>
            <a:ext cx="2900813" cy="37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Progimnazijoje</a:t>
            </a:r>
            <a:r>
              <a:rPr lang="en-GB" dirty="0" smtClean="0"/>
              <a:t> </a:t>
            </a:r>
            <a:r>
              <a:rPr lang="en-GB" dirty="0" err="1" smtClean="0"/>
              <a:t>vykdomos</a:t>
            </a:r>
            <a:r>
              <a:rPr lang="en-GB" dirty="0" smtClean="0"/>
              <a:t> </a:t>
            </a:r>
            <a:r>
              <a:rPr lang="en-GB" dirty="0" err="1" smtClean="0"/>
              <a:t>akcijos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„</a:t>
            </a:r>
            <a:r>
              <a:rPr lang="en-GB" sz="3200" dirty="0" err="1" smtClean="0"/>
              <a:t>Parama</a:t>
            </a:r>
            <a:r>
              <a:rPr lang="en-GB" sz="3200" dirty="0" smtClean="0"/>
              <a:t> </a:t>
            </a:r>
            <a:r>
              <a:rPr lang="en-GB" sz="3200" dirty="0" err="1" smtClean="0"/>
              <a:t>beglobiams</a:t>
            </a:r>
            <a:r>
              <a:rPr lang="en-GB" sz="3200" dirty="0" smtClean="0"/>
              <a:t> </a:t>
            </a:r>
            <a:r>
              <a:rPr lang="en-GB" sz="3200" dirty="0" err="1" smtClean="0"/>
              <a:t>gyvūnams</a:t>
            </a:r>
            <a:r>
              <a:rPr lang="en-GB" sz="3200" dirty="0" smtClean="0"/>
              <a:t>”,</a:t>
            </a:r>
          </a:p>
          <a:p>
            <a:r>
              <a:rPr lang="lt-LT" sz="3200" dirty="0"/>
              <a:t>„</a:t>
            </a:r>
            <a:r>
              <a:rPr lang="en-GB" sz="3200" dirty="0" err="1" smtClean="0"/>
              <a:t>Gražinkime</a:t>
            </a:r>
            <a:r>
              <a:rPr lang="en-GB" sz="3200" dirty="0" smtClean="0"/>
              <a:t> </a:t>
            </a:r>
            <a:r>
              <a:rPr lang="en-GB" sz="3200" dirty="0" err="1" smtClean="0"/>
              <a:t>progimnazijos</a:t>
            </a:r>
            <a:r>
              <a:rPr lang="en-GB" sz="3200" dirty="0" smtClean="0"/>
              <a:t> </a:t>
            </a:r>
            <a:r>
              <a:rPr lang="en-GB" sz="3200" dirty="0" err="1" smtClean="0"/>
              <a:t>aplinką</a:t>
            </a:r>
            <a:r>
              <a:rPr lang="en-GB" sz="3200" dirty="0" smtClean="0"/>
              <a:t>”,</a:t>
            </a:r>
          </a:p>
          <a:p>
            <a:r>
              <a:rPr lang="lt-LT" sz="3200" dirty="0"/>
              <a:t>„</a:t>
            </a:r>
            <a:r>
              <a:rPr lang="en-GB" sz="3200" dirty="0" err="1" smtClean="0"/>
              <a:t>Sukurkime</a:t>
            </a:r>
            <a:r>
              <a:rPr lang="en-GB" sz="3200" dirty="0" smtClean="0"/>
              <a:t> </a:t>
            </a:r>
            <a:r>
              <a:rPr lang="en-GB" sz="3200" dirty="0" err="1" smtClean="0"/>
              <a:t>namelius</a:t>
            </a:r>
            <a:r>
              <a:rPr lang="en-GB" sz="3200" dirty="0" smtClean="0"/>
              <a:t> </a:t>
            </a:r>
            <a:r>
              <a:rPr lang="en-GB" sz="3200" dirty="0" err="1" smtClean="0"/>
              <a:t>paukšteliams</a:t>
            </a:r>
            <a:r>
              <a:rPr lang="en-GB" sz="3200" dirty="0" smtClean="0"/>
              <a:t>”.</a:t>
            </a:r>
          </a:p>
          <a:p>
            <a:r>
              <a:rPr lang="lt-LT" sz="3200" dirty="0"/>
              <a:t>„</a:t>
            </a:r>
            <a:r>
              <a:rPr lang="en-GB" sz="3200" dirty="0" err="1" smtClean="0"/>
              <a:t>Stebėkime</a:t>
            </a:r>
            <a:r>
              <a:rPr lang="en-GB" sz="3200" dirty="0" smtClean="0"/>
              <a:t> </a:t>
            </a:r>
            <a:r>
              <a:rPr lang="en-GB" sz="3200" dirty="0" err="1" smtClean="0"/>
              <a:t>ir</a:t>
            </a:r>
            <a:r>
              <a:rPr lang="en-GB" sz="3200" dirty="0" smtClean="0"/>
              <a:t> </a:t>
            </a:r>
            <a:r>
              <a:rPr lang="en-GB" sz="3200" dirty="0" err="1" smtClean="0"/>
              <a:t>lesinkime</a:t>
            </a:r>
            <a:r>
              <a:rPr lang="en-GB" sz="3200" dirty="0" smtClean="0"/>
              <a:t>”.</a:t>
            </a:r>
          </a:p>
          <a:p>
            <a:r>
              <a:rPr lang="lt-LT" sz="3200" dirty="0"/>
              <a:t>„</a:t>
            </a:r>
            <a:r>
              <a:rPr lang="en-GB" sz="3200" dirty="0" err="1" smtClean="0"/>
              <a:t>Sušildykime</a:t>
            </a:r>
            <a:r>
              <a:rPr lang="en-GB" sz="3200" dirty="0" smtClean="0"/>
              <a:t> </a:t>
            </a:r>
            <a:r>
              <a:rPr lang="en-GB" sz="3200" dirty="0" err="1" smtClean="0"/>
              <a:t>sielas</a:t>
            </a:r>
            <a:r>
              <a:rPr lang="en-GB" sz="3200" dirty="0" smtClean="0"/>
              <a:t>”,</a:t>
            </a:r>
          </a:p>
          <a:p>
            <a:r>
              <a:rPr lang="lt-LT" sz="3200" dirty="0"/>
              <a:t>„</a:t>
            </a:r>
            <a:r>
              <a:rPr lang="en-GB" sz="3200" dirty="0" err="1" smtClean="0"/>
              <a:t>Kalėdinė</a:t>
            </a:r>
            <a:r>
              <a:rPr lang="en-GB" sz="3200" dirty="0" smtClean="0"/>
              <a:t> </a:t>
            </a:r>
            <a:r>
              <a:rPr lang="en-GB" sz="3200" dirty="0" err="1" smtClean="0"/>
              <a:t>arbatinė</a:t>
            </a:r>
            <a:r>
              <a:rPr lang="en-GB" sz="3200" dirty="0" smtClean="0"/>
              <a:t>”.</a:t>
            </a:r>
            <a:endParaRPr lang="en-GB" sz="32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893" y="3969975"/>
            <a:ext cx="4934963" cy="270900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736" y="182826"/>
            <a:ext cx="4322264" cy="27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499250" cy="811427"/>
          </a:xfrm>
        </p:spPr>
        <p:txBody>
          <a:bodyPr/>
          <a:lstStyle/>
          <a:p>
            <a:r>
              <a:rPr lang="en-GB" dirty="0" err="1" smtClean="0"/>
              <a:t>Konferencijos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408797"/>
            <a:ext cx="8596668" cy="1106486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Gamtosauginė</a:t>
            </a:r>
            <a:r>
              <a:rPr lang="en-GB" sz="2400" dirty="0" smtClean="0"/>
              <a:t>,  </a:t>
            </a:r>
            <a:r>
              <a:rPr lang="en-GB" sz="2400" dirty="0" err="1" smtClean="0"/>
              <a:t>potyriminė</a:t>
            </a:r>
            <a:r>
              <a:rPr lang="en-GB" sz="2400" dirty="0" smtClean="0"/>
              <a:t> STEAM </a:t>
            </a:r>
            <a:r>
              <a:rPr lang="en-GB" sz="2400" dirty="0" err="1" smtClean="0"/>
              <a:t>konferencija</a:t>
            </a:r>
            <a:r>
              <a:rPr lang="en-GB" sz="2400" dirty="0" smtClean="0"/>
              <a:t> </a:t>
            </a:r>
            <a:r>
              <a:rPr lang="en-GB" sz="2400" dirty="0" err="1" smtClean="0"/>
              <a:t>pradinėse</a:t>
            </a:r>
            <a:r>
              <a:rPr lang="en-GB" sz="2400" dirty="0" smtClean="0"/>
              <a:t> </a:t>
            </a:r>
            <a:r>
              <a:rPr lang="en-GB" sz="2400" dirty="0" err="1" smtClean="0"/>
              <a:t>klasėse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1026" name="Picture 2" descr="https://i0.wp.com/www.pavasariomokykla.lt/wp-content/uploads/2023/03/23snaigiu-mokslas3.jpg?resize=660%2C5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6" y="2386452"/>
            <a:ext cx="4657366" cy="372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0.wp.com/www.pavasariomokykla.lt/wp-content/uploads/2022/12/22mados24.jpg?resize=660%2C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143124"/>
            <a:ext cx="6286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0.wp.com/www.pavasariomokykla.lt/wp-content/uploads/2022/05/22steam1-4gamt19.jpg?resize=660%2C4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" y="0"/>
            <a:ext cx="4526778" cy="33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0.wp.com/www.pavasariomokykla.lt/wp-content/uploads/2022/05/22steam1-4gamt11.jpg?resize=660%2C8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76" y="123539"/>
            <a:ext cx="3501166" cy="46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0.wp.com/www.pavasariomokykla.lt/wp-content/uploads/2022/05/22steam1-4gamt7.jpg?resize=660%2C8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15" y="383229"/>
            <a:ext cx="3464075" cy="461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0.wp.com/www.pavasariomokykla.lt/wp-content/uploads/2022/05/22steam1-4gamt13.jpg?resize=660%2C4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" y="3301570"/>
            <a:ext cx="4741906" cy="35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92" y="1536357"/>
            <a:ext cx="9813553" cy="2751438"/>
          </a:xfrm>
        </p:spPr>
        <p:txBody>
          <a:bodyPr>
            <a:normAutofit fontScale="90000"/>
          </a:bodyPr>
          <a:lstStyle/>
          <a:p>
            <a:pPr algn="ctr"/>
            <a:r>
              <a:rPr lang="lt-LT" sz="6700" dirty="0" smtClean="0"/>
              <a:t>Gamta negyvena nei praeitimi, nei ateitimi: </a:t>
            </a:r>
            <a:br>
              <a:rPr lang="lt-LT" sz="6700" dirty="0" smtClean="0"/>
            </a:br>
            <a:r>
              <a:rPr lang="lt-LT" sz="6700" dirty="0" smtClean="0"/>
              <a:t>ji – amžina dabartis.</a:t>
            </a:r>
            <a:br>
              <a:rPr lang="lt-LT" sz="6700" dirty="0" smtClean="0"/>
            </a:br>
            <a:r>
              <a:rPr lang="lt-LT" sz="6700" dirty="0" smtClean="0"/>
              <a:t>                           </a:t>
            </a:r>
            <a:r>
              <a:rPr lang="lt-LT" dirty="0" smtClean="0"/>
              <a:t>V. Karalius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026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uno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</TotalTime>
  <Words>387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Briaunota</vt:lpstr>
      <vt:lpstr>Gamtosauginis ugdymas  Mažeikių Pavasario progimnazijoje</vt:lpstr>
      <vt:lpstr>Tikslai: 1. Ugdyti mokinių ir kitų bendruomenės narių ekologinę kultūrą; 2. Skatinti gražinti, tvarkyti, progimnazijos aplinką; rinkti bei rūšiuoti atliekas; 3. Informuoti visuomenę apie progimnazijos bendruomenės gamtosauginę veiklą įvairiuose informacijos šaltiniuose, socialiniuose tinkluose.  Uždaviniai:  1. Saugoti gamtą ir jos bioįvairovę; 2. Tinkamai rūšiuoti, puoselėti aplinką; 3. Ugdyti emocinį vertybių santykį su gamta; 4. Mokytis tvarumo. </vt:lpstr>
      <vt:lpstr>PowerPoint Presentation</vt:lpstr>
      <vt:lpstr>Veiklos:</vt:lpstr>
      <vt:lpstr>Projektai:</vt:lpstr>
      <vt:lpstr>Progimnazijoje vykdomos akcijos:</vt:lpstr>
      <vt:lpstr>Konferencijos:</vt:lpstr>
      <vt:lpstr>PowerPoint Presentation</vt:lpstr>
      <vt:lpstr>Gamta negyvena nei praeitimi, nei ateitimi:  ji – amžina dabartis.                            V. Karalius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Gamtosauginis ugdymas  Mažeikių Pavasario progimnazijoje</dc:title>
  <dc:creator>HP Inc.</dc:creator>
  <cp:lastModifiedBy>Darius T</cp:lastModifiedBy>
  <cp:revision>25</cp:revision>
  <dcterms:created xsi:type="dcterms:W3CDTF">2023-09-07T04:40:08Z</dcterms:created>
  <dcterms:modified xsi:type="dcterms:W3CDTF">2023-09-14T10:04:25Z</dcterms:modified>
</cp:coreProperties>
</file>