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90" r:id="rId3"/>
    <p:sldId id="257" r:id="rId4"/>
    <p:sldId id="288" r:id="rId5"/>
    <p:sldId id="289" r:id="rId6"/>
    <p:sldId id="267" r:id="rId7"/>
    <p:sldId id="277" r:id="rId8"/>
    <p:sldId id="269" r:id="rId9"/>
    <p:sldId id="270" r:id="rId10"/>
    <p:sldId id="273" r:id="rId11"/>
    <p:sldId id="258" r:id="rId12"/>
    <p:sldId id="276" r:id="rId13"/>
    <p:sldId id="262" r:id="rId14"/>
    <p:sldId id="278" r:id="rId15"/>
    <p:sldId id="266" r:id="rId16"/>
    <p:sldId id="260" r:id="rId17"/>
    <p:sldId id="264" r:id="rId1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103" d="100"/>
          <a:sy n="103" d="100"/>
        </p:scale>
        <p:origin x="73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10" name="Statusis trikampis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Antraštė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lt-LT" smtClean="0"/>
              <a:t>Spustelėję redag. ruoš. pavad. stilių</a:t>
            </a:r>
            <a:endParaRPr kumimoji="0" lang="en-US"/>
          </a:p>
        </p:txBody>
      </p:sp>
      <p:sp>
        <p:nvSpPr>
          <p:cNvPr id="17" name="Antrinis pavadinimas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lt-LT" smtClean="0"/>
              <a:t>Spustelėję redag. ruoš. paantrš. stilių</a:t>
            </a:r>
            <a:endParaRPr kumimoji="0" lang="en-US"/>
          </a:p>
        </p:txBody>
      </p:sp>
      <p:grpSp>
        <p:nvGrpSpPr>
          <p:cNvPr id="2" name="Grupė 1"/>
          <p:cNvGrpSpPr/>
          <p:nvPr/>
        </p:nvGrpSpPr>
        <p:grpSpPr>
          <a:xfrm>
            <a:off x="-5019" y="4953000"/>
            <a:ext cx="12197020" cy="1912088"/>
            <a:chOff x="-3765" y="4832896"/>
            <a:chExt cx="9147765" cy="2032192"/>
          </a:xfrm>
        </p:grpSpPr>
        <p:sp>
          <p:nvSpPr>
            <p:cNvPr id="7" name="Laisva form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Laisva form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Laisva form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Tiesioji jungtis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os vietos rezervavimo ženklas 29"/>
          <p:cNvSpPr>
            <a:spLocks noGrp="1"/>
          </p:cNvSpPr>
          <p:nvPr>
            <p:ph type="dt" sz="half" idx="10"/>
          </p:nvPr>
        </p:nvSpPr>
        <p:spPr/>
        <p:txBody>
          <a:bodyPr/>
          <a:lstStyle>
            <a:lvl1pPr>
              <a:defRPr>
                <a:solidFill>
                  <a:srgbClr val="FFFFFF"/>
                </a:solidFill>
              </a:defRPr>
            </a:lvl1pPr>
            <a:extLst/>
          </a:lstStyle>
          <a:p>
            <a:fld id="{4332336F-CAE2-4D05-AF26-F38C8793B898}" type="datetimeFigureOut">
              <a:rPr lang="lt-LT" smtClean="0"/>
              <a:t>2023-10-03</a:t>
            </a:fld>
            <a:endParaRPr lang="lt-LT"/>
          </a:p>
        </p:txBody>
      </p:sp>
      <p:sp>
        <p:nvSpPr>
          <p:cNvPr id="19" name="Poraštės vietos rezervavimo ženklas 18"/>
          <p:cNvSpPr>
            <a:spLocks noGrp="1"/>
          </p:cNvSpPr>
          <p:nvPr>
            <p:ph type="ftr" sz="quarter" idx="11"/>
          </p:nvPr>
        </p:nvSpPr>
        <p:spPr/>
        <p:txBody>
          <a:bodyPr/>
          <a:lstStyle>
            <a:lvl1pPr>
              <a:defRPr>
                <a:solidFill>
                  <a:schemeClr val="accent1">
                    <a:tint val="20000"/>
                  </a:schemeClr>
                </a:solidFill>
              </a:defRPr>
            </a:lvl1pPr>
            <a:extLst/>
          </a:lstStyle>
          <a:p>
            <a:endParaRPr lang="lt-LT"/>
          </a:p>
        </p:txBody>
      </p:sp>
      <p:sp>
        <p:nvSpPr>
          <p:cNvPr id="27" name="Skaidrės numerio vietos rezervavimo ženklas 26"/>
          <p:cNvSpPr>
            <a:spLocks noGrp="1"/>
          </p:cNvSpPr>
          <p:nvPr>
            <p:ph type="sldNum" sz="quarter" idx="12"/>
          </p:nvPr>
        </p:nvSpPr>
        <p:spPr/>
        <p:txBody>
          <a:bodyPr/>
          <a:lstStyle>
            <a:lvl1pPr>
              <a:defRPr>
                <a:solidFill>
                  <a:srgbClr val="FFFFFF"/>
                </a:solidFill>
              </a:defRPr>
            </a:lvl1pPr>
            <a:extLst/>
          </a:lstStyle>
          <a:p>
            <a:fld id="{416202E1-1EF5-4C1B-9884-8D6695CDB310}" type="slidenum">
              <a:rPr lang="lt-LT" smtClean="0"/>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Spustelėję redag. ruoš. pavad. stilių</a:t>
            </a:r>
            <a:endParaRPr kumimoji="0" lang="en-US"/>
          </a:p>
        </p:txBody>
      </p:sp>
      <p:sp>
        <p:nvSpPr>
          <p:cNvPr id="3" name="Vertikalaus teksto vietos rezervavimo ženklas 2"/>
          <p:cNvSpPr>
            <a:spLocks noGrp="1"/>
          </p:cNvSpPr>
          <p:nvPr>
            <p:ph type="body" orient="vert" idx="1"/>
          </p:nvPr>
        </p:nvSpPr>
        <p:spPr>
          <a:xfrm>
            <a:off x="609600" y="1481330"/>
            <a:ext cx="10972800" cy="4386071"/>
          </a:xfrm>
        </p:spPr>
        <p:txBody>
          <a:bodyPr vert="eaVer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4332336F-CAE2-4D05-AF26-F38C8793B898}" type="datetimeFigureOut">
              <a:rPr lang="lt-LT" smtClean="0"/>
              <a:t>2023-10-03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16202E1-1EF5-4C1B-9884-8D6695CDB310}"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9125351" y="274641"/>
            <a:ext cx="2369960" cy="5592761"/>
          </a:xfrm>
        </p:spPr>
        <p:txBody>
          <a:bodyPr vert="eaVert"/>
          <a:lstStyle/>
          <a:p>
            <a:r>
              <a:rPr kumimoji="0" lang="lt-LT" smtClean="0"/>
              <a:t>Spustelėję redag. ruoš. pavad. stilių</a:t>
            </a:r>
            <a:endParaRPr kumimoji="0" lang="en-US"/>
          </a:p>
        </p:txBody>
      </p:sp>
      <p:sp>
        <p:nvSpPr>
          <p:cNvPr id="3" name="Vertikalaus teksto vietos rezervavimo ženklas 2"/>
          <p:cNvSpPr>
            <a:spLocks noGrp="1"/>
          </p:cNvSpPr>
          <p:nvPr>
            <p:ph type="body" orient="vert" idx="1"/>
          </p:nvPr>
        </p:nvSpPr>
        <p:spPr>
          <a:xfrm>
            <a:off x="609600" y="274641"/>
            <a:ext cx="8432800" cy="5592760"/>
          </a:xfrm>
        </p:spPr>
        <p:txBody>
          <a:bodyPr vert="eaVer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4332336F-CAE2-4D05-AF26-F38C8793B898}" type="datetimeFigureOut">
              <a:rPr lang="lt-LT" smtClean="0"/>
              <a:t>2023-10-03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16202E1-1EF5-4C1B-9884-8D6695CDB310}"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4332336F-CAE2-4D05-AF26-F38C8793B898}" type="datetimeFigureOut">
              <a:rPr lang="lt-LT" smtClean="0"/>
              <a:t>2023-10-03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16202E1-1EF5-4C1B-9884-8D6695CDB310}" type="slidenum">
              <a:rPr lang="lt-LT" smtClean="0"/>
              <a:t>‹#›</a:t>
            </a:fld>
            <a:endParaRPr lang="lt-LT"/>
          </a:p>
        </p:txBody>
      </p:sp>
      <p:sp>
        <p:nvSpPr>
          <p:cNvPr id="7" name="Antraštė 6"/>
          <p:cNvSpPr>
            <a:spLocks noGrp="1"/>
          </p:cNvSpPr>
          <p:nvPr>
            <p:ph type="title"/>
          </p:nvPr>
        </p:nvSpPr>
        <p:spPr/>
        <p:txBody>
          <a:bodyPr rtlCol="0"/>
          <a:lstStyle/>
          <a:p>
            <a:r>
              <a:rPr kumimoji="0" lang="lt-LT" smtClean="0"/>
              <a:t>Spustelėję redag. ruoš. pavad. stilių</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bg>
      <p:bgRef idx="1002">
        <a:schemeClr val="bg1"/>
      </p:bgRef>
    </p:bg>
    <p:spTree>
      <p:nvGrpSpPr>
        <p:cNvPr id="1" name=""/>
        <p:cNvGrpSpPr/>
        <p:nvPr/>
      </p:nvGrpSpPr>
      <p:grpSpPr>
        <a:xfrm>
          <a:off x="0" y="0"/>
          <a:ext cx="0" cy="0"/>
          <a:chOff x="0" y="0"/>
          <a:chExt cx="0" cy="0"/>
        </a:xfrm>
      </p:grpSpPr>
      <p:sp>
        <p:nvSpPr>
          <p:cNvPr id="2" name="Antraštė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lt-LT" smtClean="0"/>
              <a:t>Spustelėję redag. ruoš. pavad. stilių</a:t>
            </a:r>
            <a:endParaRPr kumimoji="0" lang="en-US"/>
          </a:p>
        </p:txBody>
      </p:sp>
      <p:sp>
        <p:nvSpPr>
          <p:cNvPr id="3" name="Teksto vietos rezervavimo ženklas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lt-LT" smtClean="0"/>
              <a:t>Spustelėję redag. ruoš. teksto stilių</a:t>
            </a:r>
          </a:p>
        </p:txBody>
      </p:sp>
      <p:sp>
        <p:nvSpPr>
          <p:cNvPr id="4" name="Datos vietos rezervavimo ženklas 3"/>
          <p:cNvSpPr>
            <a:spLocks noGrp="1"/>
          </p:cNvSpPr>
          <p:nvPr>
            <p:ph type="dt" sz="half" idx="10"/>
          </p:nvPr>
        </p:nvSpPr>
        <p:spPr/>
        <p:txBody>
          <a:bodyPr/>
          <a:lstStyle/>
          <a:p>
            <a:fld id="{4332336F-CAE2-4D05-AF26-F38C8793B898}" type="datetimeFigureOut">
              <a:rPr lang="lt-LT" smtClean="0"/>
              <a:t>2023-10-03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16202E1-1EF5-4C1B-9884-8D6695CDB310}" type="slidenum">
              <a:rPr lang="lt-LT" smtClean="0"/>
              <a:t>‹#›</a:t>
            </a:fld>
            <a:endParaRPr lang="lt-LT"/>
          </a:p>
        </p:txBody>
      </p:sp>
      <p:sp>
        <p:nvSpPr>
          <p:cNvPr id="7" name="Ševronas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Ševronas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bg>
      <p:bgRef idx="1002">
        <a:schemeClr val="bg1"/>
      </p:bgRef>
    </p:bg>
    <p:spTree>
      <p:nvGrpSpPr>
        <p:cNvPr id="1" name=""/>
        <p:cNvGrpSpPr/>
        <p:nvPr/>
      </p:nvGrpSpPr>
      <p:grpSpPr>
        <a:xfrm>
          <a:off x="0" y="0"/>
          <a:ext cx="0" cy="0"/>
          <a:chOff x="0" y="0"/>
          <a:chExt cx="0" cy="0"/>
        </a:xfrm>
      </p:grpSpPr>
      <p:sp>
        <p:nvSpPr>
          <p:cNvPr id="3" name="Turinio vietos rezervavimo ženklas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Turinio vietos rezervavimo ženklas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5" name="Datos vietos rezervavimo ženklas 4"/>
          <p:cNvSpPr>
            <a:spLocks noGrp="1"/>
          </p:cNvSpPr>
          <p:nvPr>
            <p:ph type="dt" sz="half" idx="10"/>
          </p:nvPr>
        </p:nvSpPr>
        <p:spPr/>
        <p:txBody>
          <a:bodyPr/>
          <a:lstStyle/>
          <a:p>
            <a:fld id="{4332336F-CAE2-4D05-AF26-F38C8793B898}" type="datetimeFigureOut">
              <a:rPr lang="lt-LT" smtClean="0"/>
              <a:t>2023-10-03</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416202E1-1EF5-4C1B-9884-8D6695CDB310}" type="slidenum">
              <a:rPr lang="lt-LT" smtClean="0"/>
              <a:t>‹#›</a:t>
            </a:fld>
            <a:endParaRPr lang="lt-LT"/>
          </a:p>
        </p:txBody>
      </p:sp>
      <p:sp>
        <p:nvSpPr>
          <p:cNvPr id="8" name="Antraštė 7"/>
          <p:cNvSpPr>
            <a:spLocks noGrp="1"/>
          </p:cNvSpPr>
          <p:nvPr>
            <p:ph type="title"/>
          </p:nvPr>
        </p:nvSpPr>
        <p:spPr/>
        <p:txBody>
          <a:bodyPr rtlCol="0"/>
          <a:lstStyle/>
          <a:p>
            <a:r>
              <a:rPr kumimoji="0" lang="lt-LT" smtClean="0"/>
              <a:t>Spustelėję redag. ruoš. pavad. stilių</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Lyginimas">
    <p:bg>
      <p:bgRef idx="1003">
        <a:schemeClr val="bg1"/>
      </p:bgRef>
    </p:bg>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3050"/>
            <a:ext cx="10972800" cy="1143000"/>
          </a:xfrm>
        </p:spPr>
        <p:txBody>
          <a:bodyPr anchor="ctr"/>
          <a:lstStyle>
            <a:lvl1pPr>
              <a:defRPr/>
            </a:lvl1pPr>
            <a:extLst/>
          </a:lstStyle>
          <a:p>
            <a:r>
              <a:rPr kumimoji="0" lang="lt-LT" smtClean="0"/>
              <a:t>Spustelėję redag. ruoš. pavad. stilių</a:t>
            </a:r>
            <a:endParaRPr kumimoji="0" lang="en-US"/>
          </a:p>
        </p:txBody>
      </p:sp>
      <p:sp>
        <p:nvSpPr>
          <p:cNvPr id="3" name="Teksto vietos rezervavimo ženklas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lt-LT" smtClean="0"/>
              <a:t>Spustelėję redag. ruoš. teksto stilių</a:t>
            </a:r>
          </a:p>
        </p:txBody>
      </p:sp>
      <p:sp>
        <p:nvSpPr>
          <p:cNvPr id="4" name="Teksto vietos rezervavimo ženklas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lt-LT" smtClean="0"/>
              <a:t>Spustelėję redag. ruoš. teksto stilių</a:t>
            </a:r>
          </a:p>
        </p:txBody>
      </p:sp>
      <p:sp>
        <p:nvSpPr>
          <p:cNvPr id="5" name="Turinio vietos rezervavimo ženklas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6" name="Turinio vietos rezervavimo ženklas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7" name="Datos vietos rezervavimo ženklas 6"/>
          <p:cNvSpPr>
            <a:spLocks noGrp="1"/>
          </p:cNvSpPr>
          <p:nvPr>
            <p:ph type="dt" sz="half" idx="10"/>
          </p:nvPr>
        </p:nvSpPr>
        <p:spPr/>
        <p:txBody>
          <a:bodyPr/>
          <a:lstStyle/>
          <a:p>
            <a:fld id="{4332336F-CAE2-4D05-AF26-F38C8793B898}" type="datetimeFigureOut">
              <a:rPr lang="lt-LT" smtClean="0"/>
              <a:t>2023-10-03</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416202E1-1EF5-4C1B-9884-8D6695CDB310}" type="slidenum">
              <a:rPr lang="lt-LT" smtClean="0"/>
              <a:t>‹#›</a:t>
            </a:fld>
            <a:endParaRPr lang="lt-L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bg>
      <p:bgRef idx="1002">
        <a:schemeClr val="bg1"/>
      </p:bgRef>
    </p:bg>
    <p:spTree>
      <p:nvGrpSpPr>
        <p:cNvPr id="1" name=""/>
        <p:cNvGrpSpPr/>
        <p:nvPr/>
      </p:nvGrpSpPr>
      <p:grpSpPr>
        <a:xfrm>
          <a:off x="0" y="0"/>
          <a:ext cx="0" cy="0"/>
          <a:chOff x="0" y="0"/>
          <a:chExt cx="0" cy="0"/>
        </a:xfrm>
      </p:grpSpPr>
      <p:sp>
        <p:nvSpPr>
          <p:cNvPr id="3" name="Datos vietos rezervavimo ženklas 2"/>
          <p:cNvSpPr>
            <a:spLocks noGrp="1"/>
          </p:cNvSpPr>
          <p:nvPr>
            <p:ph type="dt" sz="half" idx="10"/>
          </p:nvPr>
        </p:nvSpPr>
        <p:spPr/>
        <p:txBody>
          <a:bodyPr/>
          <a:lstStyle/>
          <a:p>
            <a:fld id="{4332336F-CAE2-4D05-AF26-F38C8793B898}" type="datetimeFigureOut">
              <a:rPr lang="lt-LT" smtClean="0"/>
              <a:t>2023-10-03</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416202E1-1EF5-4C1B-9884-8D6695CDB310}" type="slidenum">
              <a:rPr lang="lt-LT" smtClean="0"/>
              <a:t>‹#›</a:t>
            </a:fld>
            <a:endParaRPr lang="lt-LT"/>
          </a:p>
        </p:txBody>
      </p:sp>
      <p:sp>
        <p:nvSpPr>
          <p:cNvPr id="6" name="Antraštė 5"/>
          <p:cNvSpPr>
            <a:spLocks noGrp="1"/>
          </p:cNvSpPr>
          <p:nvPr>
            <p:ph type="title"/>
          </p:nvPr>
        </p:nvSpPr>
        <p:spPr/>
        <p:txBody>
          <a:bodyPr rtlCol="0"/>
          <a:lstStyle/>
          <a:p>
            <a:r>
              <a:rPr kumimoji="0" lang="lt-LT" smtClean="0"/>
              <a:t>Spustelėję redag. ruoš. pavad. stilių</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4332336F-CAE2-4D05-AF26-F38C8793B898}" type="datetimeFigureOut">
              <a:rPr lang="lt-LT" smtClean="0"/>
              <a:t>2023-10-03</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416202E1-1EF5-4C1B-9884-8D6695CDB310}" type="slidenum">
              <a:rPr lang="lt-LT" smtClean="0"/>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bg>
      <p:bgRef idx="1003">
        <a:schemeClr val="bg1"/>
      </p:bgRef>
    </p:bg>
    <p:spTree>
      <p:nvGrpSpPr>
        <p:cNvPr id="1" name=""/>
        <p:cNvGrpSpPr/>
        <p:nvPr/>
      </p:nvGrpSpPr>
      <p:grpSpPr>
        <a:xfrm>
          <a:off x="0" y="0"/>
          <a:ext cx="0" cy="0"/>
          <a:chOff x="0" y="0"/>
          <a:chExt cx="0" cy="0"/>
        </a:xfrm>
      </p:grpSpPr>
      <p:sp>
        <p:nvSpPr>
          <p:cNvPr id="2" name="Antraštė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lt-LT" smtClean="0"/>
              <a:t>Spustelėję redag. ruoš. pavad. stilių</a:t>
            </a:r>
            <a:endParaRPr kumimoji="0" lang="en-US"/>
          </a:p>
        </p:txBody>
      </p:sp>
      <p:sp>
        <p:nvSpPr>
          <p:cNvPr id="3" name="Teksto vietos rezervavimo ženklas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lt-LT" smtClean="0"/>
              <a:t>Spustelėję redag. ruoš. teksto stilių</a:t>
            </a:r>
          </a:p>
        </p:txBody>
      </p:sp>
      <p:sp>
        <p:nvSpPr>
          <p:cNvPr id="4" name="Turinio vietos rezervavimo ženklas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lt-LT" smtClean="0"/>
              <a:t>Spustelėję redag. ruoš. teksto stilių</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5" name="Datos vietos rezervavimo ženklas 4"/>
          <p:cNvSpPr>
            <a:spLocks noGrp="1"/>
          </p:cNvSpPr>
          <p:nvPr>
            <p:ph type="dt" sz="half" idx="10"/>
          </p:nvPr>
        </p:nvSpPr>
        <p:spPr>
          <a:xfrm>
            <a:off x="8969376" y="6407944"/>
            <a:ext cx="2560320" cy="365760"/>
          </a:xfrm>
        </p:spPr>
        <p:txBody>
          <a:bodyPr/>
          <a:lstStyle/>
          <a:p>
            <a:fld id="{4332336F-CAE2-4D05-AF26-F38C8793B898}" type="datetimeFigureOut">
              <a:rPr lang="lt-LT" smtClean="0"/>
              <a:t>2023-10-03</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416202E1-1EF5-4C1B-9884-8D6695CDB310}" type="slidenum">
              <a:rPr lang="lt-LT" smtClean="0"/>
              <a:t>‹#›</a:t>
            </a:fld>
            <a:endParaRPr lang="lt-L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bg>
      <p:bgRef idx="1002">
        <a:schemeClr val="bg1"/>
      </p:bgRef>
    </p:bg>
    <p:spTree>
      <p:nvGrpSpPr>
        <p:cNvPr id="1" name=""/>
        <p:cNvGrpSpPr/>
        <p:nvPr/>
      </p:nvGrpSpPr>
      <p:grpSpPr>
        <a:xfrm>
          <a:off x="0" y="0"/>
          <a:ext cx="0" cy="0"/>
          <a:chOff x="0" y="0"/>
          <a:chExt cx="0" cy="0"/>
        </a:xfrm>
      </p:grpSpPr>
      <p:sp>
        <p:nvSpPr>
          <p:cNvPr id="4" name="Teksto vietos rezervavimo ženklas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lt-LT" smtClean="0"/>
              <a:t>Spustelėję redag. ruoš. teksto stilių</a:t>
            </a:r>
          </a:p>
        </p:txBody>
      </p:sp>
      <p:sp>
        <p:nvSpPr>
          <p:cNvPr id="3" name="Paveikslėlio vietos rezervavimo ženklas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lt-LT" smtClean="0"/>
              <a:t>Spustelėkite piktogr. norėdami įtraukti pav.</a:t>
            </a:r>
            <a:endParaRPr kumimoji="0" lang="en-US" dirty="0"/>
          </a:p>
        </p:txBody>
      </p:sp>
      <p:sp>
        <p:nvSpPr>
          <p:cNvPr id="5" name="Datos vietos rezervavimo ženklas 4"/>
          <p:cNvSpPr>
            <a:spLocks noGrp="1"/>
          </p:cNvSpPr>
          <p:nvPr>
            <p:ph type="dt" sz="half" idx="10"/>
          </p:nvPr>
        </p:nvSpPr>
        <p:spPr/>
        <p:txBody>
          <a:bodyPr/>
          <a:lstStyle>
            <a:lvl1pPr>
              <a:defRPr>
                <a:solidFill>
                  <a:schemeClr val="tx1"/>
                </a:solidFill>
              </a:defRPr>
            </a:lvl1pPr>
            <a:extLst/>
          </a:lstStyle>
          <a:p>
            <a:fld id="{4332336F-CAE2-4D05-AF26-F38C8793B898}" type="datetimeFigureOut">
              <a:rPr lang="lt-LT" smtClean="0"/>
              <a:t>2023-10-03</a:t>
            </a:fld>
            <a:endParaRPr lang="lt-LT"/>
          </a:p>
        </p:txBody>
      </p:sp>
      <p:sp>
        <p:nvSpPr>
          <p:cNvPr id="6" name="Poraštės vietos rezervavimo ženklas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lt-LT"/>
          </a:p>
        </p:txBody>
      </p:sp>
      <p:sp>
        <p:nvSpPr>
          <p:cNvPr id="7" name="Skaidrės numerio vietos rezervavimo ženklas 6"/>
          <p:cNvSpPr>
            <a:spLocks noGrp="1"/>
          </p:cNvSpPr>
          <p:nvPr>
            <p:ph type="sldNum" sz="quarter" idx="12"/>
          </p:nvPr>
        </p:nvSpPr>
        <p:spPr/>
        <p:txBody>
          <a:bodyPr/>
          <a:lstStyle>
            <a:lvl1pPr>
              <a:defRPr>
                <a:solidFill>
                  <a:schemeClr val="tx1"/>
                </a:solidFill>
              </a:defRPr>
            </a:lvl1pPr>
            <a:extLst/>
          </a:lstStyle>
          <a:p>
            <a:fld id="{416202E1-1EF5-4C1B-9884-8D6695CDB310}" type="slidenum">
              <a:rPr lang="lt-LT" smtClean="0"/>
              <a:t>‹#›</a:t>
            </a:fld>
            <a:endParaRPr lang="lt-LT"/>
          </a:p>
        </p:txBody>
      </p:sp>
      <p:sp>
        <p:nvSpPr>
          <p:cNvPr id="2" name="Antraštė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lt-LT" smtClean="0"/>
              <a:t>Spustelėję redag. ruoš. pavad. stilių</a:t>
            </a:r>
            <a:endParaRPr kumimoji="0" lang="en-US"/>
          </a:p>
        </p:txBody>
      </p:sp>
      <p:sp>
        <p:nvSpPr>
          <p:cNvPr id="8" name="Laisva forma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Laisva forma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Statusis trikampis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Tiesioji jungtis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Ševronas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Ševronas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Laisva forma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Laisva forma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atusis trikampis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Tiesioji jungtis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Pavadinimo vietos rezervavimo ženklas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lt-LT" smtClean="0"/>
              <a:t>Spustelėję redag. ruoš. pavad. stilių</a:t>
            </a:r>
            <a:endParaRPr kumimoji="0" lang="en-US"/>
          </a:p>
        </p:txBody>
      </p:sp>
      <p:sp>
        <p:nvSpPr>
          <p:cNvPr id="30" name="Teksto vietos rezervavimo ženklas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lt-LT" smtClean="0"/>
              <a:t>Spustelėję redag. ruoš. teksto stilių</a:t>
            </a:r>
          </a:p>
          <a:p>
            <a:pPr lvl="1" eaLnBrk="1" latinLnBrk="0" hangingPunct="1"/>
            <a:r>
              <a:rPr kumimoji="0" lang="lt-LT" smtClean="0"/>
              <a:t>Antras lygmuo</a:t>
            </a:r>
          </a:p>
          <a:p>
            <a:pPr lvl="2" eaLnBrk="1" latinLnBrk="0" hangingPunct="1"/>
            <a:r>
              <a:rPr kumimoji="0" lang="lt-LT" smtClean="0"/>
              <a:t>Trečias lygmuo</a:t>
            </a:r>
          </a:p>
          <a:p>
            <a:pPr lvl="3" eaLnBrk="1" latinLnBrk="0" hangingPunct="1"/>
            <a:r>
              <a:rPr kumimoji="0" lang="lt-LT" smtClean="0"/>
              <a:t>Ketvirtas lygmuo</a:t>
            </a:r>
          </a:p>
          <a:p>
            <a:pPr lvl="4" eaLnBrk="1" latinLnBrk="0" hangingPunct="1"/>
            <a:r>
              <a:rPr kumimoji="0" lang="lt-LT" smtClean="0"/>
              <a:t>Penktas lygmuo</a:t>
            </a:r>
            <a:endParaRPr kumimoji="0" lang="en-US"/>
          </a:p>
        </p:txBody>
      </p:sp>
      <p:sp>
        <p:nvSpPr>
          <p:cNvPr id="10" name="Datos vietos rezervavimo ženklas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4332336F-CAE2-4D05-AF26-F38C8793B898}" type="datetimeFigureOut">
              <a:rPr lang="lt-LT" smtClean="0"/>
              <a:t>2023-10-03</a:t>
            </a:fld>
            <a:endParaRPr lang="lt-LT"/>
          </a:p>
        </p:txBody>
      </p:sp>
      <p:sp>
        <p:nvSpPr>
          <p:cNvPr id="22" name="Poraštės vietos rezervavimo ženklas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lt-LT"/>
          </a:p>
        </p:txBody>
      </p:sp>
      <p:sp>
        <p:nvSpPr>
          <p:cNvPr id="18" name="Skaidrės numerio vietos rezervavimo ženklas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416202E1-1EF5-4C1B-9884-8D6695CDB310}" type="slidenum">
              <a:rPr lang="lt-LT" smtClean="0"/>
              <a:t>‹#›</a:t>
            </a:fld>
            <a:endParaRPr lang="lt-L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regzdute.lt/"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7818" y="314036"/>
            <a:ext cx="8063739" cy="1323439"/>
          </a:xfrm>
          <a:prstGeom prst="rect">
            <a:avLst/>
          </a:prstGeom>
          <a:noFill/>
        </p:spPr>
        <p:txBody>
          <a:bodyPr wrap="square" rtlCol="0">
            <a:spAutoFit/>
          </a:bodyPr>
          <a:lstStyle/>
          <a:p>
            <a:r>
              <a:rPr lang="lt-LT" sz="4000" b="1" dirty="0" smtClean="0">
                <a:latin typeface="Century" panose="02040604050505020304" pitchFamily="18" charset="0"/>
              </a:rPr>
              <a:t>   Ekologinės kultūros ugdymas </a:t>
            </a:r>
          </a:p>
          <a:p>
            <a:r>
              <a:rPr lang="lt-LT" sz="4000" b="1" dirty="0" smtClean="0">
                <a:latin typeface="Century" panose="02040604050505020304" pitchFamily="18" charset="0"/>
              </a:rPr>
              <a:t>darželyje ir pradinėje mokykloje </a:t>
            </a:r>
            <a:endParaRPr lang="lt-LT" sz="4000" b="1" dirty="0">
              <a:latin typeface="Century" panose="02040604050505020304" pitchFamily="18" charset="0"/>
            </a:endParaRPr>
          </a:p>
        </p:txBody>
      </p:sp>
      <p:pic>
        <p:nvPicPr>
          <p:cNvPr id="6" name="Paveikslėlis 5"/>
          <p:cNvPicPr>
            <a:picLocks noChangeAspect="1"/>
          </p:cNvPicPr>
          <p:nvPr/>
        </p:nvPicPr>
        <p:blipFill>
          <a:blip r:embed="rId2"/>
          <a:stretch>
            <a:fillRect/>
          </a:stretch>
        </p:blipFill>
        <p:spPr>
          <a:xfrm>
            <a:off x="1980669" y="2272145"/>
            <a:ext cx="4614095" cy="3435927"/>
          </a:xfrm>
          <a:prstGeom prst="rect">
            <a:avLst/>
          </a:prstGeom>
        </p:spPr>
      </p:pic>
      <p:sp>
        <p:nvSpPr>
          <p:cNvPr id="10" name="Antraštė 9"/>
          <p:cNvSpPr>
            <a:spLocks noGrp="1"/>
          </p:cNvSpPr>
          <p:nvPr>
            <p:ph type="ctrTitle"/>
          </p:nvPr>
        </p:nvSpPr>
        <p:spPr/>
        <p:txBody>
          <a:bodyPr/>
          <a:lstStyle/>
          <a:p>
            <a:endParaRPr lang="lt-LT" dirty="0"/>
          </a:p>
        </p:txBody>
      </p:sp>
      <p:sp>
        <p:nvSpPr>
          <p:cNvPr id="9" name="Teksto vietos rezervavimo ženklas 8"/>
          <p:cNvSpPr>
            <a:spLocks noGrp="1"/>
          </p:cNvSpPr>
          <p:nvPr>
            <p:ph type="subTitle" idx="1"/>
          </p:nvPr>
        </p:nvSpPr>
        <p:spPr>
          <a:xfrm>
            <a:off x="1099126" y="4294909"/>
            <a:ext cx="10243127" cy="794328"/>
          </a:xfrm>
        </p:spPr>
        <p:txBody>
          <a:bodyPr>
            <a:normAutofit fontScale="92500"/>
          </a:bodyPr>
          <a:lstStyle/>
          <a:p>
            <a:pPr algn="l"/>
            <a:r>
              <a:rPr lang="lt-LT" sz="1200" dirty="0" smtClean="0">
                <a:latin typeface="Georgia" panose="02040502050405020303" pitchFamily="18" charset="0"/>
              </a:rPr>
              <a:t>                                                                                                                                                                                   </a:t>
            </a:r>
            <a:r>
              <a:rPr lang="lt-LT" sz="1300" dirty="0" smtClean="0">
                <a:latin typeface="Georgia" panose="02040502050405020303" pitchFamily="18" charset="0"/>
              </a:rPr>
              <a:t>Mažeikių darželis-mokykla „Kregždutė“, </a:t>
            </a:r>
            <a:r>
              <a:rPr lang="lt-LT" sz="1300" dirty="0" err="1" smtClean="0">
                <a:latin typeface="Georgia" panose="02040502050405020303" pitchFamily="18" charset="0"/>
                <a:hlinkClick r:id="rId3"/>
              </a:rPr>
              <a:t>www.kregzdute.lt</a:t>
            </a:r>
            <a:r>
              <a:rPr lang="lt-LT" sz="1300" dirty="0" smtClean="0">
                <a:latin typeface="Georgia" panose="02040502050405020303" pitchFamily="18" charset="0"/>
              </a:rPr>
              <a:t> </a:t>
            </a:r>
          </a:p>
          <a:p>
            <a:pPr algn="l"/>
            <a:r>
              <a:rPr lang="lt-LT" sz="1300" dirty="0">
                <a:latin typeface="Georgia" panose="02040502050405020303" pitchFamily="18" charset="0"/>
              </a:rPr>
              <a:t> </a:t>
            </a:r>
            <a:r>
              <a:rPr lang="lt-LT" sz="1300" dirty="0" smtClean="0">
                <a:latin typeface="Georgia" panose="02040502050405020303" pitchFamily="18" charset="0"/>
              </a:rPr>
              <a:t>                                                                                                                                                                                                 Direktorė Jurgita Skurdauskaitė</a:t>
            </a:r>
          </a:p>
          <a:p>
            <a:pPr algn="l"/>
            <a:r>
              <a:rPr lang="lt-LT" sz="1300" dirty="0">
                <a:latin typeface="Georgia" panose="02040502050405020303" pitchFamily="18" charset="0"/>
              </a:rPr>
              <a:t> </a:t>
            </a:r>
            <a:r>
              <a:rPr lang="lt-LT" sz="1300" dirty="0" smtClean="0">
                <a:latin typeface="Georgia" panose="02040502050405020303" pitchFamily="18" charset="0"/>
              </a:rPr>
              <a:t>                                                                                                                                                                                                                2023-09-14</a:t>
            </a:r>
            <a:endParaRPr lang="lt-LT" sz="1300" dirty="0">
              <a:latin typeface="Georgia" panose="02040502050405020303" pitchFamily="18" charset="0"/>
            </a:endParaRPr>
          </a:p>
        </p:txBody>
      </p:sp>
    </p:spTree>
    <p:extLst>
      <p:ext uri="{BB962C8B-B14F-4D97-AF65-F5344CB8AC3E}">
        <p14:creationId xmlns:p14="http://schemas.microsoft.com/office/powerpoint/2010/main" val="1836200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342" y="739833"/>
            <a:ext cx="11429731" cy="646331"/>
          </a:xfrm>
          <a:prstGeom prst="rect">
            <a:avLst/>
          </a:prstGeom>
          <a:noFill/>
        </p:spPr>
        <p:txBody>
          <a:bodyPr wrap="none" rtlCol="0">
            <a:spAutoFit/>
          </a:bodyPr>
          <a:lstStyle/>
          <a:p>
            <a:pPr algn="ctr"/>
            <a:r>
              <a:rPr lang="lt-LT" dirty="0" smtClean="0">
                <a:latin typeface="Georgia" panose="02040502050405020303" pitchFamily="18" charset="0"/>
              </a:rPr>
              <a:t>Dalyvauja akcijose „Mes rūšiuojam“</a:t>
            </a:r>
          </a:p>
          <a:p>
            <a:pPr algn="ctr"/>
            <a:r>
              <a:rPr lang="lt-LT" dirty="0" smtClean="0">
                <a:latin typeface="Georgia" panose="02040502050405020303" pitchFamily="18" charset="0"/>
              </a:rPr>
              <a:t>Kasmet mokykla surenka nemažą kiekį nebenaudojamos elektroninės technikos, buitinės technikos ir baterijų.</a:t>
            </a:r>
          </a:p>
        </p:txBody>
      </p:sp>
      <p:pic>
        <p:nvPicPr>
          <p:cNvPr id="5" name="Paveikslėlis 4"/>
          <p:cNvPicPr>
            <a:picLocks noChangeAspect="1"/>
          </p:cNvPicPr>
          <p:nvPr/>
        </p:nvPicPr>
        <p:blipFill>
          <a:blip r:embed="rId2"/>
          <a:stretch>
            <a:fillRect/>
          </a:stretch>
        </p:blipFill>
        <p:spPr>
          <a:xfrm>
            <a:off x="797981" y="1501364"/>
            <a:ext cx="3596220" cy="2395179"/>
          </a:xfrm>
          <a:prstGeom prst="rect">
            <a:avLst/>
          </a:prstGeom>
        </p:spPr>
      </p:pic>
      <p:pic>
        <p:nvPicPr>
          <p:cNvPr id="6" name="Picture 6" descr="https://lh3.googleusercontent.com/pw/AIL4fc_ML1TvHM57iPK3T3Bysv8B1pz110zM9j2sdHK-0DyBS-D8oTBnE0RL3pQjlualQniiPcA3Z34Fq6pTsIv1ozIea9eAVNk4Vow1zSbbQqIDkJ1OZIJRlT-NZSVstLQ4SzsHhiOC4YDwHCl5Zt8rJShXjQ=w1397-h931-s-no?authus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945" y="1501364"/>
            <a:ext cx="4935298" cy="328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lh3.googleusercontent.com/pw/AIL4fc8q8ec18yPyT1hRRtAxYzlz4h_yzJ3xBPsnyVDRfr7D0VH1Z-fJsLo-jO9mOfZhFmP8jfQ3SIV8-S_Y5zLBf7U68mpleuM0EW1fPktlcdff8yZxDm3yQiQ6-xuv-AV2z31fu3gWUflwXotOnxGprzqXzA=w1397-h931-s-no?authus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6091" y="3896543"/>
            <a:ext cx="4313062" cy="287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782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pw/AIL4fc8WEQ89YqHdkR87cqdHiCnf5vZlMqR5mq1eDTMgGMNTaFRPiiQX3bbqrJE8vxzc27jc5SAjuYxLNhewTANWbTIMD6TdhetrcLCo73Wm03T1IhpErfaRsT0O0DtbfZomKaun4rU0Kf0YYMs6x0Um7oL6=w1397-h931-s-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7786" y="1532488"/>
            <a:ext cx="5072317" cy="33803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7404" y="457200"/>
            <a:ext cx="10096031" cy="923330"/>
          </a:xfrm>
          <a:prstGeom prst="rect">
            <a:avLst/>
          </a:prstGeom>
          <a:noFill/>
        </p:spPr>
        <p:txBody>
          <a:bodyPr wrap="square" rtlCol="0">
            <a:spAutoFit/>
          </a:bodyPr>
          <a:lstStyle/>
          <a:p>
            <a:pPr algn="ctr"/>
            <a:r>
              <a:rPr lang="lt-LT" dirty="0" smtClean="0"/>
              <a:t>Įstaigos teritorijoje įrengtas šiltnamis. Kiekviena grupė ir klasė turi savo daržo lysves, kuriose mokosi sėti, sodinti ir prižiūrėti daržoves , vaistinius augalus, gėles.</a:t>
            </a:r>
          </a:p>
          <a:p>
            <a:pPr algn="ctr"/>
            <a:endParaRPr lang="lt-LT" dirty="0"/>
          </a:p>
        </p:txBody>
      </p:sp>
      <p:pic>
        <p:nvPicPr>
          <p:cNvPr id="8" name="Picture 4" descr="https://lh3.googleusercontent.com/pw/AIL4fc-AImH7dL1T8rBCZp5tpOgx9_I7IZDY0CqksMavclUuNqk8vQoy3lfehoVyr3pYss1Kls4xoCCJzYZd2Q--bhEk_6VOA_tUiE7q0Z4Fat3C6lnsZ_XQD7XLTW25E6tvziGiBEg1cGns1D7LKTXzcdVq=w1397-h931-s-no?authus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072" y="1380531"/>
            <a:ext cx="3791034" cy="2526452"/>
          </a:xfrm>
          <a:prstGeom prst="rect">
            <a:avLst/>
          </a:prstGeom>
          <a:noFill/>
          <a:extLst>
            <a:ext uri="{909E8E84-426E-40DD-AFC4-6F175D3DCCD1}">
              <a14:hiddenFill xmlns:a14="http://schemas.microsoft.com/office/drawing/2010/main">
                <a:solidFill>
                  <a:srgbClr val="FFFFFF"/>
                </a:solidFill>
              </a14:hiddenFill>
            </a:ext>
          </a:extLst>
        </p:spPr>
      </p:pic>
      <p:pic>
        <p:nvPicPr>
          <p:cNvPr id="3" name="Paveikslėlis 2"/>
          <p:cNvPicPr>
            <a:picLocks noChangeAspect="1"/>
          </p:cNvPicPr>
          <p:nvPr/>
        </p:nvPicPr>
        <p:blipFill>
          <a:blip r:embed="rId4"/>
          <a:stretch>
            <a:fillRect/>
          </a:stretch>
        </p:blipFill>
        <p:spPr>
          <a:xfrm>
            <a:off x="2681093" y="4036421"/>
            <a:ext cx="4170025" cy="2780017"/>
          </a:xfrm>
          <a:prstGeom prst="rect">
            <a:avLst/>
          </a:prstGeom>
        </p:spPr>
      </p:pic>
    </p:spTree>
    <p:extLst>
      <p:ext uri="{BB962C8B-B14F-4D97-AF65-F5344CB8AC3E}">
        <p14:creationId xmlns:p14="http://schemas.microsoft.com/office/powerpoint/2010/main" val="428526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024" y="938723"/>
            <a:ext cx="10956847" cy="369332"/>
          </a:xfrm>
          <a:prstGeom prst="rect">
            <a:avLst/>
          </a:prstGeom>
          <a:noFill/>
        </p:spPr>
        <p:txBody>
          <a:bodyPr wrap="none" rtlCol="0">
            <a:spAutoFit/>
          </a:bodyPr>
          <a:lstStyle/>
          <a:p>
            <a:pPr algn="ctr"/>
            <a:r>
              <a:rPr lang="lt-LT" dirty="0" smtClean="0">
                <a:latin typeface="Georgia" panose="02040502050405020303" pitchFamily="18" charset="0"/>
              </a:rPr>
              <a:t>Kiekvieną pavasarį vaikai sėja, sodina, augina įvairius augaliukus ant palangės, vėliau juos perneša į lauką</a:t>
            </a:r>
            <a:endParaRPr lang="lt-LT" dirty="0">
              <a:latin typeface="Georgia" panose="02040502050405020303" pitchFamily="18" charset="0"/>
            </a:endParaRPr>
          </a:p>
        </p:txBody>
      </p:sp>
      <p:pic>
        <p:nvPicPr>
          <p:cNvPr id="5" name="Picture 4" descr="https://lh3.googleusercontent.com/pw/AIL4fc_8PjbtHzGaWQuJzGjo1yEOfWhN_qYrybz4oUyA9_h7uILY8Q8XeAvxHZxUFxWnhxIEG-9qPenVf3D7JhxRFsZccxwmtGBLQqpmumsiwzLPLY8aj3dtPjxEqZofPYheF-eTzLrqlevzcpPsP9_AzeVS=w960-h720-s-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731" y="1395411"/>
            <a:ext cx="2937229" cy="2202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lh3.googleusercontent.com/pw/AIL4fc_7wgjSJiL5ZXXudiz1nf1CBPyxj2jq0v6YEOQqE6ZXmkKs1AkqaWkRtlqNEE8biZnUhZ5OFTricSsl-7tocpcVShZ_lxzuwJEsd-IVKQMSo6zMdowAtuPEzLAGyFZ3XYsjR2NvroO5AsVOmQnSpPGy=w960-h720-s-no?authus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9148" y="1395411"/>
            <a:ext cx="3372598" cy="2529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lh3.googleusercontent.com/pw/AIL4fc-k6I50oSxY1MqhttlDui5hm3-_A0Kp6L7f-fKGdp3ZRqzjEgqquXVguR1r5NL-Ux2hueeln-xQmvFMm_JVbR9M81RtnHUTVggnwHRI4px2TXOn1v0-dQB4JCIV69lvoVjaIGbtWjVI3V4tBYCCfqeq=w960-h720-s-no?authus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182" y="3865111"/>
            <a:ext cx="3574473" cy="268085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kregzdute.lt/_/rsrc/1621606456250/home/189169433_1756277051226993_4864073211106275535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5259" y="3698464"/>
            <a:ext cx="3922814" cy="31595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hotos.google.com/share/AF1QipNibEUuNHHq9oBIvOYapHRTNiSizkXzl9kMsJh3hyeHf_FlJFatZW6zTNF4D7qHdg?key=SFlNcDJGRTgxaVRaQ0FUYjB0NUZPd2drZzFwWXF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4709" y="4319788"/>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photos.google.com/share/AF1QipO_Saf9o9iVplgxaa-hk6w6D16dYwhhAdXhzyj1gSotGVxM2-KsfyrGTWtN2eogQg?key=RE1YMExkeHhJdHNYc1JzN2hHV0pqVzFUWU1hU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5259" y="1308055"/>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378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lh3.googleusercontent.com/pw/AIL4fc9P8xIUFfZ5KxqghEtwZZbhlSGRcdcwkW93E9TKd1a9iqWYS2Bp9AnVjTlpL6-eD3Ixr92MpWeDYleJj4S5Cj-LHzjlT0M70TJiOzDaHfH1Fj6od-IihGhvCgv5MFJsaCtO4_KTv_VWv9F7aQ_xv5aF=w1397-h931-s-no?authuse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747914" y="893037"/>
            <a:ext cx="3574472" cy="23821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lh3.googleusercontent.com/pw/AIL4fc-zMj_b_4bRFukfa256psVM0u9VlAFZnR4syQb4vyLlcVxMbA9YPZO_G_0Zhsv0u-fwXU-GdkH0Dx6ak4_4Y_o-uwpFcWIw54yibttdLD077Jyis2PBHfU33JZDiNxa179bDx0UDpJrUC9oBqHtPxqV=w1133-h850-s-no?authus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097" y="3645333"/>
            <a:ext cx="4022898" cy="3018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lh3.googleusercontent.com/pw/AIL4fc-o4Rpgli34Jv-5E2s2Jx7FCt-LGp66eeolhBQHULFOd4PzeASe8bLs_9vHCSBO8sV7wTi4EEKO0PLosHm8AP3hmCPRYzzoVaUsUfuGUnx8GooUTPXfQ71boSS1mgPM0s8wa3bXBdQCEZbgkqFyGpjk_Q=w1397-h931-s-no?authus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5371" y="737126"/>
            <a:ext cx="4015048" cy="2675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lh3.googleusercontent.com/pw/AIL4fc8jLDoyRDMGRrM9eFjEFGM4AwtdII1xoLnUgG27m_xbrd419r4ZyUiEuPhUdQDiYbljowAi6mAenUx0vAixA-sT45c5ghOMc2IW8EfcXHLcUChRD5tWzTVoeiruN7JzSGKTvI4m98ZwrvfpjxryMFCK=w1009-h768-s-no?authuse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5538" y="3514654"/>
            <a:ext cx="4015048" cy="3056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4269" y="266007"/>
            <a:ext cx="8353569" cy="369332"/>
          </a:xfrm>
          <a:prstGeom prst="rect">
            <a:avLst/>
          </a:prstGeom>
          <a:noFill/>
        </p:spPr>
        <p:txBody>
          <a:bodyPr wrap="none" rtlCol="0">
            <a:spAutoFit/>
          </a:bodyPr>
          <a:lstStyle/>
          <a:p>
            <a:r>
              <a:rPr lang="lt-LT" dirty="0" smtClean="0">
                <a:latin typeface="Georgia" panose="02040502050405020303" pitchFamily="18" charset="0"/>
              </a:rPr>
              <a:t>Tradicinėmis tapusios „Rudenėlio“, „Inkilų kėlimo“, „Medelio puošimo“ šventės </a:t>
            </a:r>
            <a:endParaRPr lang="lt-LT" dirty="0">
              <a:latin typeface="Georgia" panose="02040502050405020303" pitchFamily="18" charset="0"/>
            </a:endParaRPr>
          </a:p>
        </p:txBody>
      </p:sp>
    </p:spTree>
    <p:extLst>
      <p:ext uri="{BB962C8B-B14F-4D97-AF65-F5344CB8AC3E}">
        <p14:creationId xmlns:p14="http://schemas.microsoft.com/office/powerpoint/2010/main" val="2755978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1724" y="889461"/>
            <a:ext cx="11000127" cy="369332"/>
          </a:xfrm>
          <a:prstGeom prst="rect">
            <a:avLst/>
          </a:prstGeom>
          <a:noFill/>
        </p:spPr>
        <p:txBody>
          <a:bodyPr wrap="none" rtlCol="0">
            <a:spAutoFit/>
          </a:bodyPr>
          <a:lstStyle/>
          <a:p>
            <a:r>
              <a:rPr lang="lt-LT" dirty="0" smtClean="0">
                <a:latin typeface="Georgia" panose="02040502050405020303" pitchFamily="18" charset="0"/>
              </a:rPr>
              <a:t>Įstaigos teritorijoje įrengti vabaliukų viešbučiai, pavyzdiniai inkilai, pritaikyti skirtingų rūšių paukšteliams</a:t>
            </a:r>
            <a:endParaRPr lang="lt-LT" dirty="0">
              <a:latin typeface="Georgia" panose="02040502050405020303" pitchFamily="18" charset="0"/>
            </a:endParaRPr>
          </a:p>
        </p:txBody>
      </p:sp>
      <p:pic>
        <p:nvPicPr>
          <p:cNvPr id="6" name="Paveikslėlis 5"/>
          <p:cNvPicPr>
            <a:picLocks noChangeAspect="1"/>
          </p:cNvPicPr>
          <p:nvPr/>
        </p:nvPicPr>
        <p:blipFill>
          <a:blip r:embed="rId2"/>
          <a:stretch>
            <a:fillRect/>
          </a:stretch>
        </p:blipFill>
        <p:spPr>
          <a:xfrm>
            <a:off x="908208" y="1258793"/>
            <a:ext cx="3784571" cy="2843856"/>
          </a:xfrm>
          <a:prstGeom prst="rect">
            <a:avLst/>
          </a:prstGeom>
        </p:spPr>
      </p:pic>
      <p:pic>
        <p:nvPicPr>
          <p:cNvPr id="9" name="Paveikslėlis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953894" y="2131311"/>
            <a:ext cx="4064923" cy="2709949"/>
          </a:xfrm>
          <a:prstGeom prst="rect">
            <a:avLst/>
          </a:prstGeom>
        </p:spPr>
      </p:pic>
      <p:pic>
        <p:nvPicPr>
          <p:cNvPr id="11" name="Paveikslėlis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0039" y="3857106"/>
            <a:ext cx="4501342" cy="3000894"/>
          </a:xfrm>
          <a:prstGeom prst="rect">
            <a:avLst/>
          </a:prstGeom>
        </p:spPr>
      </p:pic>
    </p:spTree>
    <p:extLst>
      <p:ext uri="{BB962C8B-B14F-4D97-AF65-F5344CB8AC3E}">
        <p14:creationId xmlns:p14="http://schemas.microsoft.com/office/powerpoint/2010/main" val="1621748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3.googleusercontent.com/pw/AIL4fc_7ZEVx5jucI1uIcTqrHkv2F3SFHKOXqyjDlClC4peOxng79keDgaUKv3i5HCBWd2aaJwIrQw_tpQkqD_b1YsyqW5i9Z3yg87SjWC_Z2uleU1BZVhFNMoB7Z0NrSjLTEKQtQl1Z3CgSFR126xxsy0_R=w1146-h850-s-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3309" y="-3886200"/>
            <a:ext cx="4337916" cy="3217477"/>
          </a:xfrm>
          <a:prstGeom prst="rect">
            <a:avLst/>
          </a:prstGeom>
          <a:noFill/>
          <a:extLst>
            <a:ext uri="{909E8E84-426E-40DD-AFC4-6F175D3DCCD1}">
              <a14:hiddenFill xmlns:a14="http://schemas.microsoft.com/office/drawing/2010/main">
                <a:solidFill>
                  <a:srgbClr val="FFFFFF"/>
                </a:solidFill>
              </a14:hiddenFill>
            </a:ext>
          </a:extLst>
        </p:spPr>
      </p:pic>
      <p:pic>
        <p:nvPicPr>
          <p:cNvPr id="2" name="Paveikslėlis 1"/>
          <p:cNvPicPr>
            <a:picLocks noChangeAspect="1"/>
          </p:cNvPicPr>
          <p:nvPr/>
        </p:nvPicPr>
        <p:blipFill>
          <a:blip r:embed="rId3"/>
          <a:stretch>
            <a:fillRect/>
          </a:stretch>
        </p:blipFill>
        <p:spPr>
          <a:xfrm>
            <a:off x="760732" y="1454728"/>
            <a:ext cx="2198599" cy="1465733"/>
          </a:xfrm>
          <a:prstGeom prst="rect">
            <a:avLst/>
          </a:prstGeom>
        </p:spPr>
      </p:pic>
      <p:pic>
        <p:nvPicPr>
          <p:cNvPr id="3" name="Paveikslėlis 2"/>
          <p:cNvPicPr>
            <a:picLocks noChangeAspect="1"/>
          </p:cNvPicPr>
          <p:nvPr/>
        </p:nvPicPr>
        <p:blipFill>
          <a:blip r:embed="rId4"/>
          <a:stretch>
            <a:fillRect/>
          </a:stretch>
        </p:blipFill>
        <p:spPr>
          <a:xfrm>
            <a:off x="7651385" y="1101840"/>
            <a:ext cx="3318249" cy="2212165"/>
          </a:xfrm>
          <a:prstGeom prst="rect">
            <a:avLst/>
          </a:prstGeom>
        </p:spPr>
      </p:pic>
      <p:pic>
        <p:nvPicPr>
          <p:cNvPr id="4" name="Paveikslėlis 3"/>
          <p:cNvPicPr>
            <a:picLocks noChangeAspect="1"/>
          </p:cNvPicPr>
          <p:nvPr/>
        </p:nvPicPr>
        <p:blipFill>
          <a:blip r:embed="rId5"/>
          <a:stretch>
            <a:fillRect/>
          </a:stretch>
        </p:blipFill>
        <p:spPr>
          <a:xfrm>
            <a:off x="2654955" y="3067936"/>
            <a:ext cx="4577117" cy="3357803"/>
          </a:xfrm>
          <a:prstGeom prst="rect">
            <a:avLst/>
          </a:prstGeom>
        </p:spPr>
      </p:pic>
      <p:pic>
        <p:nvPicPr>
          <p:cNvPr id="9" name="Picture 8" descr="https://lh3.googleusercontent.com/pw/AIL4fc8od7N5VRNVy3clq_euJ43UK-M40pBmApWU-CHvauuFFbE3stsldRGBMb5uJTmwovM-p_b1QirEwGXitbxBOi1Qei3v6IrrvzQaqk5tci-Stp-C9IXfBLV8s6RptUGf9fEhLwzUZBW_AjRMLL9_ay8zlg=w698-h931-s-no?authuser=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5728" y="3808173"/>
            <a:ext cx="2051108" cy="27357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77687" y="598516"/>
            <a:ext cx="9116598" cy="369332"/>
          </a:xfrm>
          <a:prstGeom prst="rect">
            <a:avLst/>
          </a:prstGeom>
          <a:noFill/>
        </p:spPr>
        <p:txBody>
          <a:bodyPr wrap="none" rtlCol="0">
            <a:spAutoFit/>
          </a:bodyPr>
          <a:lstStyle/>
          <a:p>
            <a:r>
              <a:rPr lang="lt-LT" dirty="0" smtClean="0">
                <a:latin typeface="Georgia" panose="02040502050405020303" pitchFamily="18" charset="0"/>
              </a:rPr>
              <a:t>Per sveikos gyvensenos valandėles mokiniai supažindinami su vaistažolėmis ir jų nauda.</a:t>
            </a:r>
            <a:endParaRPr lang="lt-LT" dirty="0">
              <a:latin typeface="Georgia" panose="02040502050405020303" pitchFamily="18" charset="0"/>
            </a:endParaRPr>
          </a:p>
        </p:txBody>
      </p:sp>
    </p:spTree>
    <p:extLst>
      <p:ext uri="{BB962C8B-B14F-4D97-AF65-F5344CB8AC3E}">
        <p14:creationId xmlns:p14="http://schemas.microsoft.com/office/powerpoint/2010/main" val="1429897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3.googleusercontent.com/pw/AIL4fc8Jw0HKXlREox3D6Bee0uzuzSBEWNzyKdkC8WYB36ehIPyLoZce0BuCDqgo_5I7O0VI-FhxD5s9vMxsvDUXdJwXpkBuXbH6TFkumJ4_If_mxW5HPG4wT6ljzFKMy66LTqHP688ufm_0hWU0Q0xMhGDb=w960-h720-s-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188" y="1940776"/>
            <a:ext cx="3840808" cy="2880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lh3.googleusercontent.com/pw/AIL4fc_qoX12p4lZWwmG5V7XFx4X3k_3eLLi0opH6fXJlm_vYicw_MAFgUAc0es8g9RRLg1eQh7p0Rmz1HvxmxA7TX-Oy9RvXGp31_7JmLRWz0_8kBb7V0ma31rUlt4nQStP-8xkf3udVrniYud6zKYBtKxJ=w960-h720-s-no?authus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133" y="1358884"/>
            <a:ext cx="4875838" cy="3656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46203" y="548640"/>
            <a:ext cx="9068508" cy="369332"/>
          </a:xfrm>
          <a:prstGeom prst="rect">
            <a:avLst/>
          </a:prstGeom>
          <a:noFill/>
        </p:spPr>
        <p:txBody>
          <a:bodyPr wrap="none" rtlCol="0">
            <a:spAutoFit/>
          </a:bodyPr>
          <a:lstStyle/>
          <a:p>
            <a:pPr algn="ctr"/>
            <a:r>
              <a:rPr lang="lt-LT" dirty="0" smtClean="0">
                <a:latin typeface="Georgia" panose="02040502050405020303" pitchFamily="18" charset="0"/>
              </a:rPr>
              <a:t>Kaimynystėje turime </a:t>
            </a:r>
            <a:r>
              <a:rPr lang="lt-LT" dirty="0" err="1" smtClean="0">
                <a:latin typeface="Georgia" panose="02040502050405020303" pitchFamily="18" charset="0"/>
              </a:rPr>
              <a:t>Falsbergo</a:t>
            </a:r>
            <a:r>
              <a:rPr lang="lt-LT" dirty="0" smtClean="0">
                <a:latin typeface="Georgia" panose="02040502050405020303" pitchFamily="18" charset="0"/>
              </a:rPr>
              <a:t> mišką, todėl jame </a:t>
            </a:r>
            <a:r>
              <a:rPr lang="lt-LT" dirty="0">
                <a:latin typeface="Georgia" panose="02040502050405020303" pitchFamily="18" charset="0"/>
              </a:rPr>
              <a:t>dažnai </a:t>
            </a:r>
            <a:r>
              <a:rPr lang="lt-LT" dirty="0" smtClean="0">
                <a:latin typeface="Georgia" panose="02040502050405020303" pitchFamily="18" charset="0"/>
              </a:rPr>
              <a:t>vykdomos edukacinės </a:t>
            </a:r>
            <a:r>
              <a:rPr lang="lt-LT" dirty="0">
                <a:latin typeface="Georgia" panose="02040502050405020303" pitchFamily="18" charset="0"/>
              </a:rPr>
              <a:t>veiklos</a:t>
            </a:r>
            <a:r>
              <a:rPr lang="lt-LT" dirty="0"/>
              <a:t>.</a:t>
            </a:r>
          </a:p>
        </p:txBody>
      </p:sp>
    </p:spTree>
    <p:extLst>
      <p:ext uri="{BB962C8B-B14F-4D97-AF65-F5344CB8AC3E}">
        <p14:creationId xmlns:p14="http://schemas.microsoft.com/office/powerpoint/2010/main" val="2290964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oogleusercontent.com/pw/AIL4fc-nvoGT6o8-CrZ68-ZHPP5dpzFfyxDmAy0DZ1mPRena_ngjSv4QmrckRoJ6n9MT31PFiTQJXck0BentkW7BfJM9e4yDoVknMY-T_qnAzqEiwBXiI-_aRHnUVJpcLHf67FMHaVbLSb0uChL6qE3laMxf=w698-h931-s-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37" y="793364"/>
            <a:ext cx="2709794" cy="361435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3.googleusercontent.com/pw/AIL4fc-z3EUpsIMyrL3NNa98JsSB45w7uyCQefKZK0gfHnDaPoy1cqt_qVpffe9lRp7l_rdVpgvNwH3XLCJi_qBGaQj8JeIGIu6GmTI9YtnW7ZYHuRLeN-olIac65rCcg2ZshzA2-eMzWgwPjGISo78Q4jUZ=w960-h720-s-no?authus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396" y="4025162"/>
            <a:ext cx="3548008" cy="26610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67396" y="906087"/>
            <a:ext cx="3991798" cy="369332"/>
          </a:xfrm>
          <a:prstGeom prst="rect">
            <a:avLst/>
          </a:prstGeom>
          <a:noFill/>
        </p:spPr>
        <p:txBody>
          <a:bodyPr wrap="none" rtlCol="0">
            <a:spAutoFit/>
          </a:bodyPr>
          <a:lstStyle/>
          <a:p>
            <a:r>
              <a:rPr lang="lt-LT" dirty="0" smtClean="0">
                <a:latin typeface="Georgia" panose="02040502050405020303" pitchFamily="18" charset="0"/>
              </a:rPr>
              <a:t>Nepamištame ir gyvūnų globos namų</a:t>
            </a:r>
            <a:endParaRPr lang="lt-LT" dirty="0">
              <a:latin typeface="Georgia" panose="02040502050405020303" pitchFamily="18" charset="0"/>
            </a:endParaRPr>
          </a:p>
        </p:txBody>
      </p:sp>
      <p:pic>
        <p:nvPicPr>
          <p:cNvPr id="8194" name="Picture 2" descr="https://lh3.googleusercontent.com/pw/AIL4fc_7ZEVx5jucI1uIcTqrHkv2F3SFHKOXqyjDlClC4peOxng79keDgaUKv3i5HCBWd2aaJwIrQw_tpQkqD_b1YsyqW5i9Z3yg87SjWC_Z2uleU1BZVhFNMoB7Z0NrSjLTEKQtQl1Z3CgSFR126xxsy0_R=w1146-h850-s-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569" y="1914584"/>
            <a:ext cx="5377388" cy="400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08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p:cNvSpPr>
            <a:spLocks noGrp="1"/>
          </p:cNvSpPr>
          <p:nvPr>
            <p:ph idx="1"/>
          </p:nvPr>
        </p:nvSpPr>
        <p:spPr/>
        <p:txBody>
          <a:bodyPr>
            <a:normAutofit/>
          </a:bodyPr>
          <a:lstStyle/>
          <a:p>
            <a:pPr marL="109728" indent="0">
              <a:buNone/>
            </a:pPr>
            <a:r>
              <a:rPr lang="lt-LT" sz="1600" dirty="0" smtClean="0">
                <a:latin typeface="Georgia" panose="02040502050405020303" pitchFamily="18" charset="0"/>
              </a:rPr>
              <a:t>	Ekologinio </a:t>
            </a:r>
            <a:r>
              <a:rPr lang="lt-LT" sz="1600" dirty="0">
                <a:latin typeface="Georgia" panose="02040502050405020303" pitchFamily="18" charset="0"/>
              </a:rPr>
              <a:t>ugdymo problema - ne nauja. Ją iškėlė pats gyvenimas</a:t>
            </a:r>
            <a:r>
              <a:rPr lang="lt-LT" sz="1600" dirty="0" smtClean="0">
                <a:latin typeface="Georgia" panose="02040502050405020303" pitchFamily="18" charset="0"/>
              </a:rPr>
              <a:t>. Todėl </a:t>
            </a:r>
            <a:r>
              <a:rPr lang="lt-LT" sz="1600" dirty="0">
                <a:latin typeface="Georgia" panose="02040502050405020303" pitchFamily="18" charset="0"/>
              </a:rPr>
              <a:t>svarbu suvokti didžiulę ekologinės krizės grėsmę mūsų ateičiai </a:t>
            </a:r>
            <a:r>
              <a:rPr lang="lt-LT" sz="1600" dirty="0" smtClean="0">
                <a:latin typeface="Georgia" panose="02040502050405020303" pitchFamily="18" charset="0"/>
              </a:rPr>
              <a:t>ir numatyti </a:t>
            </a:r>
            <a:r>
              <a:rPr lang="lt-LT" sz="1600" dirty="0">
                <a:latin typeface="Georgia" panose="02040502050405020303" pitchFamily="18" charset="0"/>
              </a:rPr>
              <a:t>veiksmus, padedančius išsaugoti gamtą ir žmogų</a:t>
            </a:r>
            <a:r>
              <a:rPr lang="lt-LT" sz="1600" dirty="0" smtClean="0">
                <a:latin typeface="Georgia" panose="02040502050405020303" pitchFamily="18" charset="0"/>
              </a:rPr>
              <a:t>. Sąvoka </a:t>
            </a:r>
            <a:r>
              <a:rPr lang="lt-LT" sz="1600" dirty="0">
                <a:latin typeface="Georgia" panose="02040502050405020303" pitchFamily="18" charset="0"/>
              </a:rPr>
              <a:t>ekologinis ugdymas atsirado 8-ajame dešimtmetyje JAV, </a:t>
            </a:r>
            <a:r>
              <a:rPr lang="lt-LT" sz="1600" dirty="0" smtClean="0">
                <a:latin typeface="Georgia" panose="02040502050405020303" pitchFamily="18" charset="0"/>
              </a:rPr>
              <a:t>prasidėjus </a:t>
            </a:r>
            <a:r>
              <a:rPr lang="pt-BR" sz="1600" dirty="0" smtClean="0">
                <a:latin typeface="Georgia" panose="02040502050405020303" pitchFamily="18" charset="0"/>
              </a:rPr>
              <a:t>masiniam </a:t>
            </a:r>
            <a:r>
              <a:rPr lang="pt-BR" sz="1600" dirty="0">
                <a:latin typeface="Georgia" panose="02040502050405020303" pitchFamily="18" charset="0"/>
              </a:rPr>
              <a:t>aplinkosaugos judėjimui. Tada milijonai viso pasaulio</a:t>
            </a:r>
          </a:p>
          <a:p>
            <a:pPr marL="109728" indent="0">
              <a:buNone/>
            </a:pPr>
            <a:r>
              <a:rPr lang="lt-LT" sz="1600" dirty="0">
                <a:latin typeface="Georgia" panose="02040502050405020303" pitchFamily="18" charset="0"/>
              </a:rPr>
              <a:t>žmonių išėjo į gatves reikalaudami neteršti aplinkos ir garantuoti </a:t>
            </a:r>
            <a:r>
              <a:rPr lang="lt-LT" sz="1600" dirty="0" smtClean="0">
                <a:latin typeface="Georgia" panose="02040502050405020303" pitchFamily="18" charset="0"/>
              </a:rPr>
              <a:t>saugią ateitį . </a:t>
            </a:r>
            <a:r>
              <a:rPr lang="lt-LT" sz="1600" dirty="0">
                <a:latin typeface="Georgia" panose="02040502050405020303" pitchFamily="18" charset="0"/>
              </a:rPr>
              <a:t>Ši banga pasiekė Lietuvą šiek tiek vėliau - 1988 metais</a:t>
            </a:r>
            <a:r>
              <a:rPr lang="lt-LT" sz="1600" dirty="0" smtClean="0">
                <a:latin typeface="Georgia" panose="02040502050405020303" pitchFamily="18" charset="0"/>
              </a:rPr>
              <a:t>. Ji </a:t>
            </a:r>
            <a:r>
              <a:rPr lang="lt-LT" sz="1600" dirty="0">
                <a:latin typeface="Georgia" panose="02040502050405020303" pitchFamily="18" charset="0"/>
              </a:rPr>
              <a:t>išsiliejo gausiu žaliųjų judėjimu, kuris tapo populiarus ir mokyklose</a:t>
            </a:r>
            <a:r>
              <a:rPr lang="lt-LT" sz="1600" dirty="0" smtClean="0">
                <a:latin typeface="Georgia" panose="02040502050405020303" pitchFamily="18" charset="0"/>
              </a:rPr>
              <a:t>: atsirado </a:t>
            </a:r>
            <a:r>
              <a:rPr lang="lt-LT" sz="1600" dirty="0">
                <a:latin typeface="Georgia" panose="02040502050405020303" pitchFamily="18" charset="0"/>
              </a:rPr>
              <a:t>įvairių aplinkosaugos organizacijų, pagyvėjo ekologinė </a:t>
            </a:r>
            <a:r>
              <a:rPr lang="lt-LT" sz="1600" dirty="0" smtClean="0">
                <a:latin typeface="Georgia" panose="02040502050405020303" pitchFamily="18" charset="0"/>
              </a:rPr>
              <a:t>ne tik </a:t>
            </a:r>
            <a:r>
              <a:rPr lang="lt-LT" sz="1600" dirty="0">
                <a:latin typeface="Georgia" panose="02040502050405020303" pitchFamily="18" charset="0"/>
              </a:rPr>
              <a:t>ikimokyklinių įstaigų, bet ir bendrojo lavinimo </a:t>
            </a:r>
            <a:r>
              <a:rPr lang="lt-LT" sz="1600" dirty="0" smtClean="0">
                <a:latin typeface="Georgia" panose="02040502050405020303" pitchFamily="18" charset="0"/>
              </a:rPr>
              <a:t> </a:t>
            </a:r>
            <a:r>
              <a:rPr lang="lt-LT" sz="1600" dirty="0">
                <a:latin typeface="Georgia" panose="02040502050405020303" pitchFamily="18" charset="0"/>
              </a:rPr>
              <a:t>mokyklų</a:t>
            </a:r>
          </a:p>
          <a:p>
            <a:pPr marL="109728" indent="0">
              <a:buNone/>
            </a:pPr>
            <a:r>
              <a:rPr lang="lt-LT" sz="1600" dirty="0">
                <a:latin typeface="Georgia" panose="02040502050405020303" pitchFamily="18" charset="0"/>
              </a:rPr>
              <a:t>veikla po pamokų.</a:t>
            </a:r>
          </a:p>
          <a:p>
            <a:pPr marL="109728" indent="0">
              <a:buNone/>
            </a:pPr>
            <a:r>
              <a:rPr lang="lt-LT" sz="1600" dirty="0" smtClean="0">
                <a:latin typeface="Georgia" panose="02040502050405020303" pitchFamily="18" charset="0"/>
              </a:rPr>
              <a:t>	Svarbiausia</a:t>
            </a:r>
            <a:r>
              <a:rPr lang="lt-LT" sz="1600" dirty="0">
                <a:latin typeface="Georgia" panose="02040502050405020303" pitchFamily="18" charset="0"/>
              </a:rPr>
              <a:t>, siekiant ekologinės kultūros</a:t>
            </a:r>
            <a:r>
              <a:rPr lang="lt-LT" sz="1600" dirty="0" smtClean="0">
                <a:latin typeface="Georgia" panose="02040502050405020303" pitchFamily="18" charset="0"/>
              </a:rPr>
              <a:t>, yra </a:t>
            </a:r>
            <a:r>
              <a:rPr lang="lt-LT" sz="1600" dirty="0">
                <a:latin typeface="Georgia" panose="02040502050405020303" pitchFamily="18" charset="0"/>
              </a:rPr>
              <a:t>dorovė. „Tai vidinės žmogaus orientacijos, skatinančios </a:t>
            </a:r>
            <a:r>
              <a:rPr lang="lt-LT" sz="1600" dirty="0" smtClean="0">
                <a:latin typeface="Georgia" panose="02040502050405020303" pitchFamily="18" charset="0"/>
              </a:rPr>
              <a:t>jį siekti </a:t>
            </a:r>
            <a:r>
              <a:rPr lang="lt-LT" sz="1600" dirty="0">
                <a:latin typeface="Georgia" panose="02040502050405020303" pitchFamily="18" charset="0"/>
              </a:rPr>
              <a:t>gėrio bei harmonijos santykiuose su aplinka ir pačiu </a:t>
            </a:r>
            <a:r>
              <a:rPr lang="lt-LT" sz="1600" dirty="0" smtClean="0">
                <a:latin typeface="Georgia" panose="02040502050405020303" pitchFamily="18" charset="0"/>
              </a:rPr>
              <a:t>savimi“ </a:t>
            </a:r>
            <a:r>
              <a:rPr lang="lt-LT" sz="1600" dirty="0">
                <a:latin typeface="Georgia" panose="02040502050405020303" pitchFamily="18" charset="0"/>
              </a:rPr>
              <a:t>nurodo </a:t>
            </a:r>
            <a:r>
              <a:rPr lang="lt-LT" sz="1600" dirty="0" smtClean="0">
                <a:latin typeface="Georgia" panose="02040502050405020303" pitchFamily="18" charset="0"/>
              </a:rPr>
              <a:t>filosofas Č. Kalenda. </a:t>
            </a:r>
            <a:r>
              <a:rPr lang="lt-LT" sz="1600" dirty="0">
                <a:latin typeface="Georgia" panose="02040502050405020303" pitchFamily="18" charset="0"/>
              </a:rPr>
              <a:t>Kaip žmogus </a:t>
            </a:r>
            <a:r>
              <a:rPr lang="lt-LT" sz="1600" dirty="0" smtClean="0">
                <a:latin typeface="Georgia" panose="02040502050405020303" pitchFamily="18" charset="0"/>
              </a:rPr>
              <a:t>supranta pasaulį </a:t>
            </a:r>
            <a:r>
              <a:rPr lang="lt-LT" sz="1600" dirty="0">
                <a:latin typeface="Georgia" panose="02040502050405020303" pitchFamily="18" charset="0"/>
              </a:rPr>
              <a:t>ir kaip jis bendrauja su aplinka, priklauso ekologinė </a:t>
            </a:r>
            <a:r>
              <a:rPr lang="lt-LT" sz="1600" dirty="0" smtClean="0">
                <a:latin typeface="Georgia" panose="02040502050405020303" pitchFamily="18" charset="0"/>
              </a:rPr>
              <a:t>jo kultūra</a:t>
            </a:r>
            <a:r>
              <a:rPr lang="lt-LT" sz="1600" dirty="0">
                <a:latin typeface="Georgia" panose="02040502050405020303" pitchFamily="18" charset="0"/>
              </a:rPr>
              <a:t>. Ji neatsiranda savaime. Būtinos pastangos jai ugdyti. Tai </a:t>
            </a:r>
            <a:r>
              <a:rPr lang="lt-LT" sz="1600" dirty="0" smtClean="0">
                <a:latin typeface="Georgia" panose="02040502050405020303" pitchFamily="18" charset="0"/>
              </a:rPr>
              <a:t>ilgas ir </a:t>
            </a:r>
            <a:r>
              <a:rPr lang="lt-LT" sz="1600" dirty="0">
                <a:latin typeface="Georgia" panose="02040502050405020303" pitchFamily="18" charset="0"/>
              </a:rPr>
              <a:t>sudėtingas </a:t>
            </a:r>
            <a:r>
              <a:rPr lang="lt-LT" sz="1600" dirty="0" smtClean="0">
                <a:latin typeface="Georgia" panose="02040502050405020303" pitchFamily="18" charset="0"/>
              </a:rPr>
              <a:t>procesas. </a:t>
            </a:r>
            <a:r>
              <a:rPr lang="lt-LT" sz="1600" dirty="0">
                <a:latin typeface="Georgia" panose="02040502050405020303" pitchFamily="18" charset="0"/>
              </a:rPr>
              <a:t>Ekologinei mokinių kultūrai ugdyti ypač svarbios ekologinės žinios</a:t>
            </a:r>
            <a:r>
              <a:rPr lang="lt-LT" sz="1600" dirty="0" smtClean="0">
                <a:latin typeface="Georgia" panose="02040502050405020303" pitchFamily="18" charset="0"/>
              </a:rPr>
              <a:t>. Dažniausiai </a:t>
            </a:r>
            <a:r>
              <a:rPr lang="lt-LT" sz="1600" dirty="0">
                <a:latin typeface="Georgia" panose="02040502050405020303" pitchFamily="18" charset="0"/>
              </a:rPr>
              <a:t>vaikai, kartais ir suaugę, gamtoje (išvykose, </a:t>
            </a:r>
            <a:r>
              <a:rPr lang="lt-LT" sz="1600" dirty="0" smtClean="0">
                <a:latin typeface="Georgia" panose="02040502050405020303" pitchFamily="18" charset="0"/>
              </a:rPr>
              <a:t>ekskursijose ir </a:t>
            </a:r>
            <a:r>
              <a:rPr lang="lt-LT" sz="1600" dirty="0">
                <a:latin typeface="Georgia" panose="02040502050405020303" pitchFamily="18" charset="0"/>
              </a:rPr>
              <a:t>kitur) pasielgia ne taip, kaip reikia ne todėl, kad turi blogų tikslų, </a:t>
            </a:r>
            <a:r>
              <a:rPr lang="lt-LT" sz="1600" dirty="0" smtClean="0">
                <a:latin typeface="Georgia" panose="02040502050405020303" pitchFamily="18" charset="0"/>
              </a:rPr>
              <a:t>o todėl</a:t>
            </a:r>
            <a:r>
              <a:rPr lang="lt-LT" sz="1600" dirty="0">
                <a:latin typeface="Georgia" panose="02040502050405020303" pitchFamily="18" charset="0"/>
              </a:rPr>
              <a:t>, kad nežino, kaip pasielgti vienu ar kitu atveju. Svarbus </a:t>
            </a:r>
            <a:r>
              <a:rPr lang="lt-LT" sz="1600" dirty="0" smtClean="0">
                <a:latin typeface="Georgia" panose="02040502050405020303" pitchFamily="18" charset="0"/>
              </a:rPr>
              <a:t>mokyklos uždavinys </a:t>
            </a:r>
            <a:r>
              <a:rPr lang="lt-LT" sz="1600" dirty="0">
                <a:latin typeface="Georgia" panose="02040502050405020303" pitchFamily="18" charset="0"/>
              </a:rPr>
              <a:t>- </a:t>
            </a:r>
            <a:r>
              <a:rPr lang="lt-LT" sz="1600" b="1" dirty="0">
                <a:latin typeface="Georgia" panose="02040502050405020303" pitchFamily="18" charset="0"/>
              </a:rPr>
              <a:t>suteikti visiems mokiniams būtinų žinių apie žmogų</a:t>
            </a:r>
            <a:r>
              <a:rPr lang="lt-LT" sz="1600" b="1" dirty="0" smtClean="0">
                <a:latin typeface="Georgia" panose="02040502050405020303" pitchFamily="18" charset="0"/>
              </a:rPr>
              <a:t>, gamtą </a:t>
            </a:r>
            <a:r>
              <a:rPr lang="lt-LT" sz="1600" b="1" dirty="0">
                <a:latin typeface="Georgia" panose="02040502050405020303" pitchFamily="18" charset="0"/>
              </a:rPr>
              <a:t>ir jos apsaugą, kad jie sąmoningai suvoktų, ką daro, </a:t>
            </a:r>
            <a:r>
              <a:rPr lang="lt-LT" sz="1600" b="1" dirty="0" smtClean="0">
                <a:latin typeface="Georgia" panose="02040502050405020303" pitchFamily="18" charset="0"/>
              </a:rPr>
              <a:t>atskirtų gėrį </a:t>
            </a:r>
            <a:r>
              <a:rPr lang="lt-LT" sz="1600" b="1" dirty="0">
                <a:latin typeface="Georgia" panose="02040502050405020303" pitchFamily="18" charset="0"/>
              </a:rPr>
              <a:t>nuo blogio, žinotų, kaip reikia elgtis gamtoje, gebėtų </a:t>
            </a:r>
            <a:r>
              <a:rPr lang="lt-LT" sz="1600" b="1" dirty="0" smtClean="0">
                <a:latin typeface="Georgia" panose="02040502050405020303" pitchFamily="18" charset="0"/>
              </a:rPr>
              <a:t>doroviškai apsispręsti</a:t>
            </a:r>
            <a:r>
              <a:rPr lang="lt-LT" sz="1600" dirty="0">
                <a:latin typeface="Georgia" panose="02040502050405020303" pitchFamily="18" charset="0"/>
              </a:rPr>
              <a:t>. </a:t>
            </a:r>
          </a:p>
        </p:txBody>
      </p:sp>
      <p:sp>
        <p:nvSpPr>
          <p:cNvPr id="3" name="Antraštė 2"/>
          <p:cNvSpPr>
            <a:spLocks noGrp="1"/>
          </p:cNvSpPr>
          <p:nvPr>
            <p:ph type="title"/>
          </p:nvPr>
        </p:nvSpPr>
        <p:spPr/>
        <p:txBody>
          <a:bodyPr/>
          <a:lstStyle/>
          <a:p>
            <a:endParaRPr lang="lt-LT" dirty="0"/>
          </a:p>
        </p:txBody>
      </p:sp>
    </p:spTree>
    <p:extLst>
      <p:ext uri="{BB962C8B-B14F-4D97-AF65-F5344CB8AC3E}">
        <p14:creationId xmlns:p14="http://schemas.microsoft.com/office/powerpoint/2010/main" val="3554651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396" y="1205345"/>
            <a:ext cx="10594363" cy="5078313"/>
          </a:xfrm>
          <a:prstGeom prst="rect">
            <a:avLst/>
          </a:prstGeom>
          <a:noFill/>
        </p:spPr>
        <p:txBody>
          <a:bodyPr wrap="square" rtlCol="0">
            <a:spAutoFit/>
          </a:bodyPr>
          <a:lstStyle/>
          <a:p>
            <a:endParaRPr lang="lt-LT" i="1" dirty="0" smtClean="0">
              <a:latin typeface="Georgia" panose="02040502050405020303" pitchFamily="18" charset="0"/>
            </a:endParaRPr>
          </a:p>
          <a:p>
            <a:endParaRPr lang="lt-LT" i="1" dirty="0">
              <a:latin typeface="Georgia" panose="02040502050405020303" pitchFamily="18" charset="0"/>
            </a:endParaRPr>
          </a:p>
          <a:p>
            <a:endParaRPr lang="lt-LT" i="1" dirty="0" smtClean="0">
              <a:latin typeface="Georgia" panose="02040502050405020303" pitchFamily="18" charset="0"/>
            </a:endParaRPr>
          </a:p>
          <a:p>
            <a:endParaRPr lang="lt-LT" i="1" dirty="0">
              <a:latin typeface="Georgia" panose="02040502050405020303" pitchFamily="18" charset="0"/>
            </a:endParaRPr>
          </a:p>
          <a:p>
            <a:endParaRPr lang="lt-LT" i="1" dirty="0" smtClean="0">
              <a:latin typeface="Georgia" panose="02040502050405020303" pitchFamily="18" charset="0"/>
            </a:endParaRPr>
          </a:p>
          <a:p>
            <a:endParaRPr lang="lt-LT" i="1" dirty="0">
              <a:latin typeface="Georgia" panose="02040502050405020303" pitchFamily="18" charset="0"/>
            </a:endParaRPr>
          </a:p>
          <a:p>
            <a:r>
              <a:rPr lang="lt-LT" i="1" dirty="0" smtClean="0">
                <a:latin typeface="Georgia" panose="02040502050405020303" pitchFamily="18" charset="0"/>
              </a:rPr>
              <a:t>Gamtosauginių mokyklų </a:t>
            </a:r>
            <a:r>
              <a:rPr lang="lt-LT" dirty="0" smtClean="0">
                <a:latin typeface="Georgia" panose="02040502050405020303" pitchFamily="18" charset="0"/>
              </a:rPr>
              <a:t>programa buvo suskurta 1994 metais, iškilus būtinybei  įjungti jaunus žmones į gamtosauginių sprendimų priėmimą ir vertinimo lygmens darnaus vystymosi iššūkius.</a:t>
            </a:r>
          </a:p>
          <a:p>
            <a:r>
              <a:rPr lang="lt-LT" i="1" dirty="0" smtClean="0">
                <a:latin typeface="Georgia" panose="02040502050405020303" pitchFamily="18" charset="0"/>
              </a:rPr>
              <a:t>Gamtosauginės mokyklos – </a:t>
            </a:r>
            <a:r>
              <a:rPr lang="lt-LT" dirty="0" smtClean="0">
                <a:latin typeface="Georgia" panose="02040502050405020303" pitchFamily="18" charset="0"/>
              </a:rPr>
              <a:t>gerai žinoma ir pripažinta programa visoje Europoje. </a:t>
            </a:r>
            <a:r>
              <a:rPr lang="lt-LT" i="1" dirty="0" smtClean="0">
                <a:latin typeface="Georgia" panose="02040502050405020303" pitchFamily="18" charset="0"/>
              </a:rPr>
              <a:t>Gamtosauginių mokyklų </a:t>
            </a:r>
            <a:r>
              <a:rPr lang="lt-LT" dirty="0" smtClean="0">
                <a:latin typeface="Georgia" panose="02040502050405020303" pitchFamily="18" charset="0"/>
              </a:rPr>
              <a:t>programą Lietuvoje vykdo ir koordinuoja oficialus tarptautinio Aplinkosauginio švietimo fondo atstovas- Lietuvos žaliųjų judėjimas.</a:t>
            </a:r>
            <a:endParaRPr lang="lt-LT" i="1" dirty="0" smtClean="0">
              <a:latin typeface="Georgia" panose="02040502050405020303" pitchFamily="18" charset="0"/>
            </a:endParaRPr>
          </a:p>
          <a:p>
            <a:r>
              <a:rPr lang="lt-LT" dirty="0">
                <a:latin typeface="Georgia" panose="02040502050405020303" pitchFamily="18" charset="0"/>
              </a:rPr>
              <a:t>Mažeikių darželis –mokykla „Kregždutė“ į </a:t>
            </a:r>
            <a:r>
              <a:rPr lang="lt-LT" i="1" dirty="0">
                <a:latin typeface="Georgia" panose="02040502050405020303" pitchFamily="18" charset="0"/>
              </a:rPr>
              <a:t>Gamtosauginių mokyklų </a:t>
            </a:r>
            <a:r>
              <a:rPr lang="lt-LT" dirty="0">
                <a:latin typeface="Georgia" panose="02040502050405020303" pitchFamily="18" charset="0"/>
              </a:rPr>
              <a:t>programą įsijungė </a:t>
            </a:r>
            <a:r>
              <a:rPr lang="lt-LT" dirty="0" smtClean="0">
                <a:latin typeface="Georgia" panose="02040502050405020303" pitchFamily="18" charset="0"/>
              </a:rPr>
              <a:t>2005 </a:t>
            </a:r>
            <a:r>
              <a:rPr lang="lt-LT" dirty="0">
                <a:latin typeface="Georgia" panose="02040502050405020303" pitchFamily="18" charset="0"/>
              </a:rPr>
              <a:t>metais. </a:t>
            </a:r>
          </a:p>
          <a:p>
            <a:r>
              <a:rPr lang="lt-LT" dirty="0" smtClean="0">
                <a:latin typeface="Georgia" panose="02040502050405020303" pitchFamily="18" charset="0"/>
              </a:rPr>
              <a:t>Įsijungė, </a:t>
            </a:r>
            <a:r>
              <a:rPr lang="lt-LT" smtClean="0">
                <a:latin typeface="Georgia" panose="02040502050405020303" pitchFamily="18" charset="0"/>
              </a:rPr>
              <a:t>nes įstaiga </a:t>
            </a:r>
            <a:r>
              <a:rPr lang="lt-LT" dirty="0" smtClean="0">
                <a:latin typeface="Georgia" panose="02040502050405020303" pitchFamily="18" charset="0"/>
              </a:rPr>
              <a:t>įsikūrusi gamtos apsuptyje ir vaikams yra labai palankios sąlygos pažinti, saugoti  ir tyrinėti juos supančią aplinką. </a:t>
            </a:r>
          </a:p>
          <a:p>
            <a:r>
              <a:rPr lang="lt-LT" dirty="0" smtClean="0">
                <a:latin typeface="Georgia" panose="02040502050405020303" pitchFamily="18" charset="0"/>
              </a:rPr>
              <a:t>Mokykla , dalyvaujanti </a:t>
            </a:r>
            <a:r>
              <a:rPr lang="lt-LT" i="1" dirty="0" smtClean="0">
                <a:latin typeface="Georgia" panose="02040502050405020303" pitchFamily="18" charset="0"/>
              </a:rPr>
              <a:t>Gamtosauginių moky</a:t>
            </a:r>
            <a:r>
              <a:rPr lang="lt-LT" dirty="0" smtClean="0">
                <a:latin typeface="Georgia" panose="02040502050405020303" pitchFamily="18" charset="0"/>
              </a:rPr>
              <a:t>klų  programoje , turi vykdyti 7 </a:t>
            </a:r>
            <a:r>
              <a:rPr lang="lt-LT" i="1" dirty="0" smtClean="0">
                <a:latin typeface="Georgia" panose="02040502050405020303" pitchFamily="18" charset="0"/>
              </a:rPr>
              <a:t>Gamtosauginių mokyklų  </a:t>
            </a:r>
            <a:r>
              <a:rPr lang="lt-LT" dirty="0" smtClean="0">
                <a:latin typeface="Georgia" panose="02040502050405020303" pitchFamily="18" charset="0"/>
              </a:rPr>
              <a:t>programos žingsnelius : gamtosauginis komitetas, gamtosauginis auditas, veiksmų planas, įvertinimas ir patikrinimas, integracija į mokymosi procesą, bendruomenės įtraukimas, gamtosauginis kodeksas.</a:t>
            </a:r>
          </a:p>
          <a:p>
            <a:endParaRPr lang="lt-LT" dirty="0">
              <a:latin typeface="Georgia" panose="02040502050405020303" pitchFamily="18" charset="0"/>
            </a:endParaRPr>
          </a:p>
        </p:txBody>
      </p:sp>
      <p:pic>
        <p:nvPicPr>
          <p:cNvPr id="6" name="Paveikslėlis 5" descr="Gamtosauginių mokyklų programoje dalyvaujančios dvi rajono ugdymo įstaigos įvertintos apdovanojimai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365" y="1205345"/>
            <a:ext cx="1588654" cy="1466633"/>
          </a:xfrm>
          <a:prstGeom prst="rect">
            <a:avLst/>
          </a:prstGeom>
          <a:noFill/>
          <a:ln>
            <a:noFill/>
          </a:ln>
        </p:spPr>
      </p:pic>
    </p:spTree>
    <p:extLst>
      <p:ext uri="{BB962C8B-B14F-4D97-AF65-F5344CB8AC3E}">
        <p14:creationId xmlns:p14="http://schemas.microsoft.com/office/powerpoint/2010/main" val="2747748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urinio vietos rezervavimo ženklas 4"/>
          <p:cNvSpPr>
            <a:spLocks noGrp="1"/>
          </p:cNvSpPr>
          <p:nvPr>
            <p:ph idx="1"/>
          </p:nvPr>
        </p:nvSpPr>
        <p:spPr/>
        <p:txBody>
          <a:bodyPr>
            <a:normAutofit/>
          </a:bodyPr>
          <a:lstStyle/>
          <a:p>
            <a:r>
              <a:rPr lang="lt-LT" sz="1400" b="1" dirty="0" smtClean="0">
                <a:latin typeface="Georgia" panose="02040502050405020303" pitchFamily="18" charset="0"/>
              </a:rPr>
              <a:t>Atliekos</a:t>
            </a:r>
          </a:p>
          <a:p>
            <a:pPr marL="0" indent="0">
              <a:buNone/>
            </a:pPr>
            <a:r>
              <a:rPr lang="lt-LT" sz="1400" dirty="0" smtClean="0">
                <a:latin typeface="Georgia" panose="02040502050405020303" pitchFamily="18" charset="0"/>
              </a:rPr>
              <a:t>     Ar įstaigoje rūšiuojamos atliekos? Ar vaikai žino , kokias atliekas galima rūšiuoti? Ar įstaiga turi rūšiavimui skirtas dėžes? Ar vaikai skatinami rūšiuoti atliekas?</a:t>
            </a:r>
          </a:p>
          <a:p>
            <a:r>
              <a:rPr lang="lt-LT" sz="1400" b="1" dirty="0" smtClean="0">
                <a:latin typeface="Georgia" panose="02040502050405020303" pitchFamily="18" charset="0"/>
              </a:rPr>
              <a:t>Mokyklos aplinka</a:t>
            </a:r>
          </a:p>
          <a:p>
            <a:pPr marL="0" indent="0">
              <a:buNone/>
            </a:pPr>
            <a:r>
              <a:rPr lang="lt-LT" sz="1400" b="1" dirty="0">
                <a:latin typeface="Georgia" panose="02040502050405020303" pitchFamily="18" charset="0"/>
              </a:rPr>
              <a:t> </a:t>
            </a:r>
            <a:r>
              <a:rPr lang="lt-LT" sz="1400" b="1" dirty="0" smtClean="0">
                <a:latin typeface="Georgia" panose="02040502050405020303" pitchFamily="18" charset="0"/>
              </a:rPr>
              <a:t>   </a:t>
            </a:r>
            <a:r>
              <a:rPr lang="lt-LT" sz="1400" dirty="0" smtClean="0">
                <a:latin typeface="Georgia" panose="02040502050405020303" pitchFamily="18" charset="0"/>
              </a:rPr>
              <a:t>Ar patinka mokyklos aplinka ? Kaip ją galėtume pakeisti, pagražinti? Ar yra teritorijoje suolelių? Ar teritorijoje yra medžių?  Ar kelia pavasarį inkilėlius? Ar vaikai tvarko mokyklos aplinką? Ar yra gėlynas? Ar žino mokyklos istoriją?, Ar mokyklos aplinka puošiama vaikų darbais? Ir t.t.</a:t>
            </a:r>
          </a:p>
          <a:p>
            <a:r>
              <a:rPr lang="lt-LT" sz="1400" b="1" dirty="0" smtClean="0">
                <a:latin typeface="Georgia" panose="02040502050405020303" pitchFamily="18" charset="0"/>
              </a:rPr>
              <a:t>Energija</a:t>
            </a:r>
          </a:p>
          <a:p>
            <a:pPr marL="0" indent="0">
              <a:buNone/>
            </a:pPr>
            <a:r>
              <a:rPr lang="lt-LT" sz="1400" b="1" dirty="0">
                <a:latin typeface="Georgia" panose="02040502050405020303" pitchFamily="18" charset="0"/>
              </a:rPr>
              <a:t> </a:t>
            </a:r>
            <a:r>
              <a:rPr lang="lt-LT" sz="1400" b="1" dirty="0" smtClean="0">
                <a:latin typeface="Georgia" panose="02040502050405020303" pitchFamily="18" charset="0"/>
              </a:rPr>
              <a:t>    </a:t>
            </a:r>
            <a:r>
              <a:rPr lang="lt-LT" sz="1400" dirty="0" smtClean="0">
                <a:latin typeface="Georgia" panose="02040502050405020303" pitchFamily="18" charset="0"/>
              </a:rPr>
              <a:t>Ar vaikai žino, kaip sutaupyti energiją? Ar žino kiek mokykloje yra sunaudojama energija? Ar žino apie atsinaujinančią energiją ? Ar elektros prietaisai išjungiami , kai jie nebenaudojami? Ir t.t.</a:t>
            </a:r>
          </a:p>
          <a:p>
            <a:r>
              <a:rPr lang="lt-LT" sz="1400" b="1" dirty="0" smtClean="0">
                <a:latin typeface="Georgia" panose="02040502050405020303" pitchFamily="18" charset="0"/>
              </a:rPr>
              <a:t>Vanduo </a:t>
            </a:r>
          </a:p>
          <a:p>
            <a:pPr marL="0" indent="0">
              <a:buNone/>
            </a:pPr>
            <a:r>
              <a:rPr lang="lt-LT" sz="1400" dirty="0">
                <a:latin typeface="Georgia" panose="02040502050405020303" pitchFamily="18" charset="0"/>
              </a:rPr>
              <a:t> </a:t>
            </a:r>
            <a:r>
              <a:rPr lang="lt-LT" sz="1400" dirty="0" smtClean="0">
                <a:latin typeface="Georgia" panose="02040502050405020303" pitchFamily="18" charset="0"/>
              </a:rPr>
              <a:t>    Ar mokyklos bendruomenė stebi, kiek vandens kiekvieną mėnesį sunaudoja? Ar vanduo taupomas ir kaip?</a:t>
            </a:r>
          </a:p>
          <a:p>
            <a:r>
              <a:rPr lang="lt-LT" sz="1400" b="1" dirty="0" smtClean="0">
                <a:latin typeface="Georgia" panose="02040502050405020303" pitchFamily="18" charset="0"/>
              </a:rPr>
              <a:t>Sveika gyvensena</a:t>
            </a:r>
          </a:p>
          <a:p>
            <a:pPr marL="0" indent="0">
              <a:buNone/>
            </a:pPr>
            <a:r>
              <a:rPr lang="lt-LT" sz="1400" b="1" dirty="0">
                <a:latin typeface="Georgia" panose="02040502050405020303" pitchFamily="18" charset="0"/>
              </a:rPr>
              <a:t> </a:t>
            </a:r>
            <a:r>
              <a:rPr lang="lt-LT" sz="1400" b="1" dirty="0" smtClean="0">
                <a:latin typeface="Georgia" panose="02040502050405020303" pitchFamily="18" charset="0"/>
              </a:rPr>
              <a:t>     </a:t>
            </a:r>
            <a:r>
              <a:rPr lang="lt-LT" sz="1400" dirty="0" smtClean="0">
                <a:latin typeface="Georgia" panose="02040502050405020303" pitchFamily="18" charset="0"/>
              </a:rPr>
              <a:t>Ar sveiką maistą valgo mokyklos valgykloje? Ar vaikai turi patirties auginti daržoves mokyklos darže? Ar sportuoja lauke? Ar daromos judrios pertraukėlės?  Ar mokykla turi sveikos gyvensenos strategiją?</a:t>
            </a:r>
            <a:endParaRPr lang="lt-LT" sz="1400" dirty="0">
              <a:latin typeface="Georgia" panose="02040502050405020303" pitchFamily="18" charset="0"/>
            </a:endParaRPr>
          </a:p>
        </p:txBody>
      </p:sp>
      <p:sp>
        <p:nvSpPr>
          <p:cNvPr id="4" name="Antraštė 3"/>
          <p:cNvSpPr>
            <a:spLocks noGrp="1"/>
          </p:cNvSpPr>
          <p:nvPr>
            <p:ph type="title"/>
          </p:nvPr>
        </p:nvSpPr>
        <p:spPr/>
        <p:txBody>
          <a:bodyPr>
            <a:normAutofit/>
          </a:bodyPr>
          <a:lstStyle/>
          <a:p>
            <a:r>
              <a:rPr lang="lt-LT" sz="2000" b="1" dirty="0" smtClean="0">
                <a:latin typeface="Georgia" panose="02040502050405020303" pitchFamily="18" charset="0"/>
              </a:rPr>
              <a:t>Kokios dažniausia </a:t>
            </a:r>
            <a:r>
              <a:rPr lang="lt-LT" sz="2000" b="1" i="1" dirty="0" smtClean="0">
                <a:latin typeface="Georgia" panose="02040502050405020303" pitchFamily="18" charset="0"/>
              </a:rPr>
              <a:t>Gamtosauginių mokyklų </a:t>
            </a:r>
            <a:r>
              <a:rPr lang="lt-LT" sz="2000" b="1" dirty="0" smtClean="0">
                <a:latin typeface="Georgia" panose="02040502050405020303" pitchFamily="18" charset="0"/>
              </a:rPr>
              <a:t>programos</a:t>
            </a:r>
            <a:r>
              <a:rPr lang="lt-LT" sz="2000" b="1" i="1" dirty="0" smtClean="0">
                <a:latin typeface="Georgia" panose="02040502050405020303" pitchFamily="18" charset="0"/>
              </a:rPr>
              <a:t> </a:t>
            </a:r>
            <a:r>
              <a:rPr lang="lt-LT" sz="2000" b="1" dirty="0" smtClean="0">
                <a:latin typeface="Georgia" panose="02040502050405020303" pitchFamily="18" charset="0"/>
              </a:rPr>
              <a:t>temos integruojamos į mokymosi procesą</a:t>
            </a:r>
            <a:endParaRPr lang="lt-LT" sz="2000" b="1" dirty="0">
              <a:latin typeface="Georgia" panose="02040502050405020303" pitchFamily="18" charset="0"/>
            </a:endParaRPr>
          </a:p>
        </p:txBody>
      </p:sp>
    </p:spTree>
    <p:extLst>
      <p:ext uri="{BB962C8B-B14F-4D97-AF65-F5344CB8AC3E}">
        <p14:creationId xmlns:p14="http://schemas.microsoft.com/office/powerpoint/2010/main" val="388783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normAutofit/>
          </a:bodyPr>
          <a:lstStyle/>
          <a:p>
            <a:r>
              <a:rPr lang="lt-LT" sz="1400" b="1" dirty="0" smtClean="0">
                <a:latin typeface="Georgia" panose="02040502050405020303" pitchFamily="18" charset="0"/>
              </a:rPr>
              <a:t>Miškas</a:t>
            </a:r>
          </a:p>
          <a:p>
            <a:pPr marL="0" indent="0">
              <a:buNone/>
            </a:pPr>
            <a:r>
              <a:rPr lang="lt-LT" sz="1400" dirty="0" smtClean="0">
                <a:latin typeface="Georgia" panose="02040502050405020303" pitchFamily="18" charset="0"/>
              </a:rPr>
              <a:t>Ar netoli mokyklos yra miškas? Ar rūpinasi mišku? Ar pažįsta miške augančius augalus, medžius, gyvenančius žvėris? Ar vaikai prižiūri žiemą paukštelius? Ar sodina medelius?</a:t>
            </a:r>
          </a:p>
          <a:p>
            <a:r>
              <a:rPr lang="lt-LT" sz="1400" b="1" dirty="0" smtClean="0">
                <a:latin typeface="Georgia" panose="02040502050405020303" pitchFamily="18" charset="0"/>
              </a:rPr>
              <a:t>Transportas</a:t>
            </a:r>
          </a:p>
          <a:p>
            <a:pPr marL="0" indent="0">
              <a:buNone/>
            </a:pPr>
            <a:r>
              <a:rPr lang="lt-LT" sz="1400" dirty="0" smtClean="0">
                <a:latin typeface="Georgia" panose="02040502050405020303" pitchFamily="18" charset="0"/>
              </a:rPr>
              <a:t>Ar mokyklos personalas ir mokiniai į mokyklą dažniausiai eina pėsčiomis, važiuoja dviračiais, miesto autobusais?</a:t>
            </a:r>
          </a:p>
          <a:p>
            <a:pPr marL="0" indent="0">
              <a:buNone/>
            </a:pPr>
            <a:r>
              <a:rPr lang="lt-LT" sz="1400" dirty="0" smtClean="0">
                <a:latin typeface="Georgia" panose="02040502050405020303" pitchFamily="18" charset="0"/>
              </a:rPr>
              <a:t>Ar mokykla turi dviračių aikštelę? Ar vaikams aiškinamos saugaus elgesio ir eismo taisyklės?      </a:t>
            </a:r>
            <a:endParaRPr lang="lt-LT" sz="1400" dirty="0">
              <a:latin typeface="Georgia" panose="02040502050405020303" pitchFamily="18" charset="0"/>
            </a:endParaRPr>
          </a:p>
        </p:txBody>
      </p:sp>
      <p:sp>
        <p:nvSpPr>
          <p:cNvPr id="2" name="Antraštė 1"/>
          <p:cNvSpPr>
            <a:spLocks noGrp="1"/>
          </p:cNvSpPr>
          <p:nvPr>
            <p:ph type="title"/>
          </p:nvPr>
        </p:nvSpPr>
        <p:spPr/>
        <p:txBody>
          <a:bodyPr/>
          <a:lstStyle/>
          <a:p>
            <a:endParaRPr lang="lt-LT"/>
          </a:p>
        </p:txBody>
      </p:sp>
    </p:spTree>
    <p:extLst>
      <p:ext uri="{BB962C8B-B14F-4D97-AF65-F5344CB8AC3E}">
        <p14:creationId xmlns:p14="http://schemas.microsoft.com/office/powerpoint/2010/main" val="55249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2342" y="1221970"/>
            <a:ext cx="10590414" cy="830997"/>
          </a:xfrm>
          <a:prstGeom prst="rect">
            <a:avLst/>
          </a:prstGeom>
          <a:noFill/>
        </p:spPr>
        <p:txBody>
          <a:bodyPr wrap="square" rtlCol="0">
            <a:spAutoFit/>
          </a:bodyPr>
          <a:lstStyle/>
          <a:p>
            <a:pPr algn="just"/>
            <a:r>
              <a:rPr lang="lt-LT" sz="1600" dirty="0" smtClean="0">
                <a:latin typeface="Georgia" panose="02040502050405020303" pitchFamily="18" charset="0"/>
              </a:rPr>
              <a:t>Darželyje- mokykloje nuo programos įgyvendinimo pradžios didelis dėmesys skiriamas atliekų rūšiavimui. Kiekviena klasė ir IU, PU grupės turi  rūšiavimo dėžes. Vykdomos įvairios rūšiavimą skatinančios pamokėlės, užsiėmimai, viktorinos, popietės.</a:t>
            </a:r>
            <a:endParaRPr lang="lt-LT" sz="1600" dirty="0">
              <a:latin typeface="Georgia" panose="02040502050405020303" pitchFamily="18" charset="0"/>
            </a:endParaRPr>
          </a:p>
        </p:txBody>
      </p:sp>
      <p:pic>
        <p:nvPicPr>
          <p:cNvPr id="9" name="Paveikslėlis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91" y="2590049"/>
            <a:ext cx="4598066" cy="3065377"/>
          </a:xfrm>
          <a:prstGeom prst="rect">
            <a:avLst/>
          </a:prstGeom>
        </p:spPr>
      </p:pic>
      <p:pic>
        <p:nvPicPr>
          <p:cNvPr id="10" name="Paveikslėlis 9"/>
          <p:cNvPicPr>
            <a:picLocks noChangeAspect="1"/>
          </p:cNvPicPr>
          <p:nvPr/>
        </p:nvPicPr>
        <p:blipFill>
          <a:blip r:embed="rId3"/>
          <a:stretch>
            <a:fillRect/>
          </a:stretch>
        </p:blipFill>
        <p:spPr>
          <a:xfrm>
            <a:off x="8634151" y="2514600"/>
            <a:ext cx="3408219" cy="2556164"/>
          </a:xfrm>
          <a:prstGeom prst="rect">
            <a:avLst/>
          </a:prstGeom>
        </p:spPr>
      </p:pic>
      <p:pic>
        <p:nvPicPr>
          <p:cNvPr id="11" name="Picture 10" descr="https://lh3.googleusercontent.com/pw/AIL4fc-iipX975K0cH2_U4S8wQ34rAa-_e1sRUu3czuKIdAsLWyfnTLL8KIxt_C84RDotbLSkbf8ldB29vm4Dn85lFKBNK7gPlDIe5fbmMhKJXRBGq7kzWiAE4YhQxO23nZae023lK5HiQZ3vJKRI_A5sbuC=w698-h931-s-no?authuser=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1572" y="2109119"/>
            <a:ext cx="3019344" cy="402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80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1" y="673331"/>
            <a:ext cx="6589490" cy="646331"/>
          </a:xfrm>
          <a:prstGeom prst="rect">
            <a:avLst/>
          </a:prstGeom>
          <a:noFill/>
        </p:spPr>
        <p:txBody>
          <a:bodyPr wrap="square" rtlCol="0">
            <a:spAutoFit/>
          </a:bodyPr>
          <a:lstStyle/>
          <a:p>
            <a:r>
              <a:rPr lang="lt-LT" dirty="0" smtClean="0">
                <a:latin typeface="Georgia" panose="02040502050405020303" pitchFamily="18" charset="0"/>
              </a:rPr>
              <a:t>Kūrybiniuose darbeliuose buitines atliekas vaikai prikelia naujam gyvenimui</a:t>
            </a:r>
            <a:endParaRPr lang="lt-LT" dirty="0">
              <a:latin typeface="Georgia" panose="02040502050405020303" pitchFamily="18" charset="0"/>
            </a:endParaRPr>
          </a:p>
        </p:txBody>
      </p:sp>
      <p:pic>
        <p:nvPicPr>
          <p:cNvPr id="5" name="Paveikslėlis 4"/>
          <p:cNvPicPr>
            <a:picLocks noChangeAspect="1"/>
          </p:cNvPicPr>
          <p:nvPr/>
        </p:nvPicPr>
        <p:blipFill>
          <a:blip r:embed="rId2"/>
          <a:stretch>
            <a:fillRect/>
          </a:stretch>
        </p:blipFill>
        <p:spPr>
          <a:xfrm>
            <a:off x="216208" y="1970117"/>
            <a:ext cx="4096939" cy="3071355"/>
          </a:xfrm>
          <a:prstGeom prst="rect">
            <a:avLst/>
          </a:prstGeom>
        </p:spPr>
      </p:pic>
      <p:pic>
        <p:nvPicPr>
          <p:cNvPr id="6" name="Paveikslėlis 5"/>
          <p:cNvPicPr>
            <a:picLocks noChangeAspect="1"/>
          </p:cNvPicPr>
          <p:nvPr/>
        </p:nvPicPr>
        <p:blipFill>
          <a:blip r:embed="rId3"/>
          <a:stretch>
            <a:fillRect/>
          </a:stretch>
        </p:blipFill>
        <p:spPr>
          <a:xfrm>
            <a:off x="4446865" y="2760386"/>
            <a:ext cx="2846722" cy="3831607"/>
          </a:xfrm>
          <a:prstGeom prst="rect">
            <a:avLst/>
          </a:prstGeom>
        </p:spPr>
      </p:pic>
      <p:pic>
        <p:nvPicPr>
          <p:cNvPr id="7" name="Paveikslėlis 6"/>
          <p:cNvPicPr>
            <a:picLocks noChangeAspect="1"/>
          </p:cNvPicPr>
          <p:nvPr/>
        </p:nvPicPr>
        <p:blipFill>
          <a:blip r:embed="rId4"/>
          <a:stretch>
            <a:fillRect/>
          </a:stretch>
        </p:blipFill>
        <p:spPr>
          <a:xfrm>
            <a:off x="7743937" y="2066190"/>
            <a:ext cx="4220802" cy="2023672"/>
          </a:xfrm>
          <a:prstGeom prst="rect">
            <a:avLst/>
          </a:prstGeom>
        </p:spPr>
      </p:pic>
    </p:spTree>
    <p:extLst>
      <p:ext uri="{BB962C8B-B14F-4D97-AF65-F5344CB8AC3E}">
        <p14:creationId xmlns:p14="http://schemas.microsoft.com/office/powerpoint/2010/main" val="3395231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6408" y="881149"/>
            <a:ext cx="5511445" cy="369332"/>
          </a:xfrm>
          <a:prstGeom prst="rect">
            <a:avLst/>
          </a:prstGeom>
          <a:noFill/>
        </p:spPr>
        <p:txBody>
          <a:bodyPr wrap="none" rtlCol="0">
            <a:spAutoFit/>
          </a:bodyPr>
          <a:lstStyle/>
          <a:p>
            <a:r>
              <a:rPr lang="lt-LT" dirty="0" smtClean="0">
                <a:latin typeface="Georgia" panose="02040502050405020303" pitchFamily="18" charset="0"/>
              </a:rPr>
              <a:t>Dalyvauja kasmetinėse aplinkos švarinimo akcijose  </a:t>
            </a:r>
            <a:endParaRPr lang="lt-LT" dirty="0">
              <a:latin typeface="Georgia" panose="02040502050405020303" pitchFamily="18" charset="0"/>
            </a:endParaRPr>
          </a:p>
        </p:txBody>
      </p:sp>
      <p:pic>
        <p:nvPicPr>
          <p:cNvPr id="6" name="Picture 6" descr="https://lh3.googleusercontent.com/pw/AIL4fc9s9U_PWHE9YOqHxLaOC-QH43Ly2b36YYvsP9B4jNH8Uuni_-LV4AFj2aWrprGwj9sb6rClyU4x2PgfRogEBDcVg4ivEvEKqvsJkvp4dsT6GYgwjyZyDuQPK8dIH0tycqBvVcwQjYVhPRMMe_wMlxpC=w1397-h931-s-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988" y="1250482"/>
            <a:ext cx="3211474" cy="2140217"/>
          </a:xfrm>
          <a:prstGeom prst="rect">
            <a:avLst/>
          </a:prstGeom>
          <a:noFill/>
          <a:extLst>
            <a:ext uri="{909E8E84-426E-40DD-AFC4-6F175D3DCCD1}">
              <a14:hiddenFill xmlns:a14="http://schemas.microsoft.com/office/drawing/2010/main">
                <a:solidFill>
                  <a:srgbClr val="FFFFFF"/>
                </a:solidFill>
              </a14:hiddenFill>
            </a:ext>
          </a:extLst>
        </p:spPr>
      </p:pic>
      <p:pic>
        <p:nvPicPr>
          <p:cNvPr id="7" name="Paveikslėlis 6"/>
          <p:cNvPicPr>
            <a:picLocks noChangeAspect="1"/>
          </p:cNvPicPr>
          <p:nvPr/>
        </p:nvPicPr>
        <p:blipFill>
          <a:blip r:embed="rId3"/>
          <a:stretch>
            <a:fillRect/>
          </a:stretch>
        </p:blipFill>
        <p:spPr>
          <a:xfrm>
            <a:off x="8515290" y="1250481"/>
            <a:ext cx="3649981" cy="2432450"/>
          </a:xfrm>
          <a:prstGeom prst="rect">
            <a:avLst/>
          </a:prstGeom>
        </p:spPr>
      </p:pic>
      <p:pic>
        <p:nvPicPr>
          <p:cNvPr id="8" name="Paveikslėlis 7"/>
          <p:cNvPicPr>
            <a:picLocks noChangeAspect="1"/>
          </p:cNvPicPr>
          <p:nvPr/>
        </p:nvPicPr>
        <p:blipFill>
          <a:blip r:embed="rId4"/>
          <a:stretch>
            <a:fillRect/>
          </a:stretch>
        </p:blipFill>
        <p:spPr>
          <a:xfrm>
            <a:off x="8101032" y="3997528"/>
            <a:ext cx="4064239" cy="2707061"/>
          </a:xfrm>
          <a:prstGeom prst="rect">
            <a:avLst/>
          </a:prstGeom>
        </p:spPr>
      </p:pic>
      <p:pic>
        <p:nvPicPr>
          <p:cNvPr id="9" name="Paveikslėlis 8"/>
          <p:cNvPicPr>
            <a:picLocks noChangeAspect="1"/>
          </p:cNvPicPr>
          <p:nvPr/>
        </p:nvPicPr>
        <p:blipFill>
          <a:blip r:embed="rId5"/>
          <a:stretch>
            <a:fillRect/>
          </a:stretch>
        </p:blipFill>
        <p:spPr>
          <a:xfrm>
            <a:off x="269186" y="3905561"/>
            <a:ext cx="3230457" cy="2428737"/>
          </a:xfrm>
          <a:prstGeom prst="rect">
            <a:avLst/>
          </a:prstGeom>
        </p:spPr>
      </p:pic>
      <p:pic>
        <p:nvPicPr>
          <p:cNvPr id="5122" name="Picture 2" descr="https://lh3.googleusercontent.com/pw/AIL4fc_6olsldsnjtz_I0Um38ai_NNsbwGjTOuZnJXIrQcMtetMKj5OL0POa3MRnruhI5qjvTs0gtIfW4ILcuZKnsaJ33dKw_vOEg905NjWB71giUks6wTBCYGhVm6gTTq_VRagOMU4PFK-Y-mScuCmtENjs=w1275-h850-s-no?authuser=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0181" y="2705741"/>
            <a:ext cx="3794208" cy="313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120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279980" y="339594"/>
            <a:ext cx="3826507" cy="2868283"/>
          </a:xfrm>
          <a:prstGeom prst="rect">
            <a:avLst/>
          </a:prstGeom>
        </p:spPr>
      </p:pic>
      <p:pic>
        <p:nvPicPr>
          <p:cNvPr id="5" name="Paveikslėlis 4"/>
          <p:cNvPicPr>
            <a:picLocks noChangeAspect="1"/>
          </p:cNvPicPr>
          <p:nvPr/>
        </p:nvPicPr>
        <p:blipFill>
          <a:blip r:embed="rId3"/>
          <a:stretch>
            <a:fillRect/>
          </a:stretch>
        </p:blipFill>
        <p:spPr>
          <a:xfrm>
            <a:off x="8855704" y="1003469"/>
            <a:ext cx="2936570" cy="3917666"/>
          </a:xfrm>
          <a:prstGeom prst="rect">
            <a:avLst/>
          </a:prstGeom>
        </p:spPr>
      </p:pic>
      <p:pic>
        <p:nvPicPr>
          <p:cNvPr id="3074" name="Picture 2" descr="https://www.kregzdute.lt/wp-content/uploads/2022/04/darom-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487" y="3292809"/>
            <a:ext cx="4531917" cy="339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6070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kursas">
  <a:themeElements>
    <a:clrScheme name="Konkursa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onkursa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Konkursa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704</TotalTime>
  <Words>568</Words>
  <Application>Microsoft Office PowerPoint</Application>
  <PresentationFormat>Widescreen</PresentationFormat>
  <Paragraphs>48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Century</vt:lpstr>
      <vt:lpstr>Georgia</vt:lpstr>
      <vt:lpstr>Lucida Sans Unicode</vt:lpstr>
      <vt:lpstr>Verdana</vt:lpstr>
      <vt:lpstr>Wingdings 2</vt:lpstr>
      <vt:lpstr>Wingdings 3</vt:lpstr>
      <vt:lpstr>Konkursas</vt:lpstr>
      <vt:lpstr>PowerPoint Presentation</vt:lpstr>
      <vt:lpstr>PowerPoint Presentation</vt:lpstr>
      <vt:lpstr>PowerPoint Presentation</vt:lpstr>
      <vt:lpstr>Kokios dažniausia Gamtosauginių mokyklų programos temos integruojamos į mokymosi procesą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„Windows“ vartotojas</dc:creator>
  <cp:lastModifiedBy>Sigute</cp:lastModifiedBy>
  <cp:revision>72</cp:revision>
  <dcterms:created xsi:type="dcterms:W3CDTF">2023-09-08T07:06:39Z</dcterms:created>
  <dcterms:modified xsi:type="dcterms:W3CDTF">2023-10-03T13:16:34Z</dcterms:modified>
</cp:coreProperties>
</file>