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9" r:id="rId6"/>
    <p:sldId id="259" r:id="rId7"/>
    <p:sldId id="263" r:id="rId8"/>
    <p:sldId id="264" r:id="rId9"/>
    <p:sldId id="267" r:id="rId10"/>
    <p:sldId id="265" r:id="rId11"/>
    <p:sldId id="268" r:id="rId1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11C1044-E57F-4AD6-ABE8-28094851A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8AD97C0-4886-496A-8CD6-20181B0E4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CFA473E-C6EB-4FA6-893E-FDE6440B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6D1BA0B-C1BD-47FB-8ED9-A695F777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5C2145B-AA5C-4F66-AFE6-8A6E7459F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6010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27C1CD7-F8C9-4BF8-A594-7BC96863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24920B9E-B30F-4378-8344-49C5630E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1362C99-1FBD-43C6-9547-B07A4E97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F279C5E-B922-4CFE-83C2-32AB70AB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7523014-0412-418A-9204-A128A41E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280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538FA919-AD0D-42F7-B01C-B78FBC5F1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F85F63A0-DC3E-4E92-81C3-842D8A083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2F0C417-FF8C-4E77-B5B4-6DEAC533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120887C-DD63-4AB8-94A4-46FCCD01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FF468EE-D0AA-4ED7-8D01-2FD72468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026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74058A-0900-4384-8C0A-9FCFCA54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876D5C0-6AD1-46B5-89DD-7CC9AB136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1B30F86-BC96-4762-BB50-AB645BB2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C140724-E42F-4C55-89EC-0CBE460A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108EBD3-B568-48B9-A0C3-7DDBB2A6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526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15C38AC-5B07-4EE4-BE29-0B151DAD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0D95182-5FBE-45FA-ABB1-C0138759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847B254-92D2-4C75-9B72-E9CC9021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CD854BC-0686-44BE-93CC-BE20AF447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40A6513-0352-4C13-8173-E535E0A0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2460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36C670B-26DE-4786-B3EC-8454F9E0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4B8BDB1-727C-420F-A38E-46555F507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45C5717-759A-40F4-B676-2F1FABCFC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922BF9C-CCC4-4B02-A35B-614D6174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A11AC6C-6927-4111-94E1-937EA5D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C5D167DE-106F-4DCE-9661-424B1C6D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745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422DA6C-3F01-4268-9EC2-F30A1695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72232A9-A74C-4DAC-B8BE-E50A3E6D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EC3DAD0-4B2C-4560-8BC8-2F69A9299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822B80C4-1DC2-424B-8A6A-1D77D628D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3F2D94E0-E93A-45C2-9CA3-04FFD29A8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C738A65C-5D38-4105-A9CD-E4444F08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E0A98019-B194-4203-A830-F6BB50C1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25833349-6004-49E2-8C9F-45C04FCA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975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414D58-27ED-4F84-8CF1-81BE203E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68AA1BB5-E82E-4437-B668-6F836DD0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C1789EEB-281D-4432-BED8-AD2548D6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ABAC57B3-91E7-4AD7-AC42-CCFF2569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144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3A620EA3-23E2-49A7-8254-DA2D199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6234C5B2-5BA3-4023-A256-DD9BE3C1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99B3BAC-0AB3-431E-81C9-FE9FC282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504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F84B087-FC6C-474E-9C62-E3877197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886ACD2-8A6D-4B6D-AE40-C7B54CEA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750CFDDE-A886-48CB-8DEE-07F06675F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B5C7165-3FF7-4D88-852F-B88E92AD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1A7E282-4CDC-433F-8D89-0F5D1C87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C0C94DEA-EEE1-4416-ADFD-D15D0478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769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4E433C-EC43-4FBD-8009-B40F7404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359657D-B18D-4D41-894F-FE7E09057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28CBB20-5AB2-43C0-8D4F-8F9887292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8B45575-9511-4D11-B95D-EFD9079E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73BB2BB-6A35-49B1-8B56-B387F675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558CB78-B597-48C1-A024-D0B98B9D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130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9000">
              <a:schemeClr val="accent4">
                <a:lumMod val="60000"/>
                <a:lumOff val="40000"/>
              </a:schemeClr>
            </a:gs>
            <a:gs pos="66000">
              <a:schemeClr val="accent4">
                <a:lumMod val="40000"/>
                <a:lumOff val="60000"/>
              </a:schemeClr>
            </a:gs>
            <a:gs pos="0">
              <a:schemeClr val="accent4">
                <a:lumMod val="20000"/>
                <a:lumOff val="80000"/>
              </a:schemeClr>
            </a:gs>
            <a:gs pos="99000">
              <a:schemeClr val="accent4">
                <a:lumMod val="60000"/>
                <a:lumOff val="40000"/>
              </a:schemeClr>
            </a:gs>
            <a:gs pos="7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4E5B82A0-A92F-44B8-80CA-925C3799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B5535EC-EB6F-42E6-B387-C0EDCAEBD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79555EE-0282-456A-A74F-7CFD9C7D0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E1FD-6FBE-411C-9F19-EC0FEACD22BC}" type="datetimeFigureOut">
              <a:rPr lang="lt-LT" smtClean="0"/>
              <a:t>2023-09-14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C8842F1-EACC-4B6F-855B-1C33CBDFD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DD8CD77-0E88-4C98-8BB8-A83378BBA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2427-4039-4B38-B45D-132A36B382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5745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1E0B4B3-C180-4BFE-AB8E-686A823AB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Mažeikių lopšelio - darželio „Bitutė“ gamtosauginio ugdymo patirtys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2326642-CA71-4BE0-8AA3-8D254601A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7424" y="4977353"/>
            <a:ext cx="1664461" cy="273377"/>
          </a:xfrm>
        </p:spPr>
        <p:txBody>
          <a:bodyPr>
            <a:normAutofit fontScale="62500" lnSpcReduction="20000"/>
          </a:bodyPr>
          <a:lstStyle/>
          <a:p>
            <a:endParaRPr lang="lt-LT" dirty="0"/>
          </a:p>
        </p:txBody>
      </p:sp>
      <p:pic>
        <p:nvPicPr>
          <p:cNvPr id="1026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7C366858-FAF0-4DC6-8E34-0C723E33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10" y="3812057"/>
            <a:ext cx="3663379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97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049676E-1083-4E1D-981B-48475C10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    Iniciatorės: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A863737-B8E4-4852-8D5E-E586FCE3D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lt-LT" u="sng" dirty="0">
                <a:latin typeface="+mj-lt"/>
              </a:rPr>
              <a:t>Mokytoja Vilija:</a:t>
            </a:r>
          </a:p>
          <a:p>
            <a:r>
              <a:rPr lang="lt-LT" dirty="0">
                <a:latin typeface="+mj-lt"/>
              </a:rPr>
              <a:t>kamštelių vajus;</a:t>
            </a:r>
          </a:p>
          <a:p>
            <a:r>
              <a:rPr lang="lt-LT" dirty="0">
                <a:latin typeface="+mj-lt"/>
              </a:rPr>
              <a:t>iniciatyvumas, tikėjimas, tuo ką daro.</a:t>
            </a:r>
          </a:p>
          <a:p>
            <a:endParaRPr lang="lt-LT" dirty="0">
              <a:latin typeface="+mj-lt"/>
            </a:endParaRP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F7EC01C-4A94-4239-9838-BD0EF83D26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u="sng" dirty="0">
                <a:latin typeface="+mj-lt"/>
              </a:rPr>
              <a:t>Mokytoja Jurgita:</a:t>
            </a:r>
          </a:p>
          <a:p>
            <a:r>
              <a:rPr lang="lt-LT" dirty="0">
                <a:latin typeface="+mj-lt"/>
              </a:rPr>
              <a:t>ataskaitos;</a:t>
            </a:r>
          </a:p>
          <a:p>
            <a:r>
              <a:rPr lang="lt-LT" dirty="0">
                <a:latin typeface="+mj-lt"/>
              </a:rPr>
              <a:t>Mes – rūšiuojam; </a:t>
            </a:r>
          </a:p>
          <a:p>
            <a:r>
              <a:rPr lang="lt-LT" dirty="0">
                <a:latin typeface="+mj-lt"/>
              </a:rPr>
              <a:t>Pasaulinės naminių gyvūnų dienos minėjimas;</a:t>
            </a:r>
          </a:p>
          <a:p>
            <a:r>
              <a:rPr lang="lt-LT" dirty="0">
                <a:latin typeface="+mj-lt"/>
              </a:rPr>
              <a:t>Pasaulinių veiksmo dienų organizavimas.</a:t>
            </a:r>
          </a:p>
          <a:p>
            <a:endParaRPr lang="lt-LT" dirty="0"/>
          </a:p>
        </p:txBody>
      </p:sp>
      <p:pic>
        <p:nvPicPr>
          <p:cNvPr id="5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DDE55552-F9BB-467F-A8E7-424CC676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8" y="208003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ėra nuotraukos aprašo.">
            <a:extLst>
              <a:ext uri="{FF2B5EF4-FFF2-40B4-BE49-F238E27FC236}">
                <a16:creationId xmlns:a16="http://schemas.microsoft.com/office/drawing/2014/main" id="{708EB1F2-02A0-4D97-979F-0E82C92F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32" y="3429000"/>
            <a:ext cx="3189402" cy="239205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3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ėra nuotraukos aprašo.">
            <a:extLst>
              <a:ext uri="{FF2B5EF4-FFF2-40B4-BE49-F238E27FC236}">
                <a16:creationId xmlns:a16="http://schemas.microsoft.com/office/drawing/2014/main" id="{3F79B8FC-7F98-410E-BDD2-674710BE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44" y="219173"/>
            <a:ext cx="9534375" cy="6419654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806DFBE1-3119-415F-9E8D-E4FD1C4A3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73" y="543637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8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D7AF555-D7E7-48BE-B3DB-49DCA9C8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030905" cy="1228004"/>
          </a:xfrm>
        </p:spPr>
        <p:txBody>
          <a:bodyPr/>
          <a:lstStyle/>
          <a:p>
            <a:r>
              <a:rPr lang="lt-LT" dirty="0"/>
              <a:t>                     „Bitutėje“: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67FD479-4FDC-4853-8976-E4DDEDBC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lt-LT" dirty="0"/>
          </a:p>
          <a:p>
            <a:r>
              <a:rPr lang="lt-LT" dirty="0">
                <a:latin typeface="+mj-lt"/>
              </a:rPr>
              <a:t>nuo 2011 m.  įgyvendinama gamtosauginių mokyklų programa;</a:t>
            </a:r>
          </a:p>
          <a:p>
            <a:r>
              <a:rPr lang="lt-LT" dirty="0">
                <a:latin typeface="+mj-lt"/>
              </a:rPr>
              <a:t>jau 11 kartų įteikta žalioji vėliava;</a:t>
            </a:r>
          </a:p>
          <a:p>
            <a:r>
              <a:rPr lang="lt-LT" dirty="0">
                <a:latin typeface="+mj-lt"/>
              </a:rPr>
              <a:t>vykdoma tarptautinio Aplinkosauginio švietimo fondo (FEE – </a:t>
            </a:r>
            <a:r>
              <a:rPr lang="lt-LT" dirty="0" err="1">
                <a:latin typeface="+mj-lt"/>
              </a:rPr>
              <a:t>Foundation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for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Enviromental</a:t>
            </a:r>
            <a:r>
              <a:rPr lang="lt-LT" dirty="0">
                <a:latin typeface="+mj-lt"/>
              </a:rPr>
              <a:t>) Gamtosauginių mokyklų programa.</a:t>
            </a:r>
          </a:p>
          <a:p>
            <a:endParaRPr lang="lt-LT" dirty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5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7521E69D-A84C-470C-90D0-06665823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08003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6b975d7122.clvaw-cdnwnd.com/99a8303b1205f0423d1b6b7349141834/200000032-319b4319b7/zalioji-veliava.jpg?ph=6b975d7122">
            <a:extLst>
              <a:ext uri="{FF2B5EF4-FFF2-40B4-BE49-F238E27FC236}">
                <a16:creationId xmlns:a16="http://schemas.microsoft.com/office/drawing/2014/main" id="{0FA5249C-F5D6-48A3-9CB7-5D5FC65F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52" y="4171430"/>
            <a:ext cx="3537540" cy="2131048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7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0DDD6D0-E91F-4A98-BB7B-AE76999B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 Tradicinės kasmetinės veiklos: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002916A-C85A-4033-A12D-736DA604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latin typeface="+mj-lt"/>
              </a:rPr>
              <a:t>minėdami Europos judumo savaitę ir Tarptautinę dieną be automobilio  organizuojame akciją „Rieda ratai </a:t>
            </a:r>
            <a:r>
              <a:rPr lang="lt-LT" dirty="0" err="1">
                <a:latin typeface="+mj-lt"/>
              </a:rPr>
              <a:t>rateliukai</a:t>
            </a:r>
            <a:r>
              <a:rPr lang="lt-LT" dirty="0">
                <a:latin typeface="+mj-lt"/>
              </a:rPr>
              <a:t>“;</a:t>
            </a:r>
          </a:p>
          <a:p>
            <a:r>
              <a:rPr lang="lt-LT" dirty="0">
                <a:latin typeface="+mj-lt"/>
              </a:rPr>
              <a:t>teikiame paraiškas savivaldybės finansuojamoms aplinkosauginėms švietimo programoms;</a:t>
            </a:r>
          </a:p>
          <a:p>
            <a:r>
              <a:rPr lang="lt-LT" dirty="0">
                <a:latin typeface="+mj-lt"/>
              </a:rPr>
              <a:t>dalyvaujame nacionaliniame aplinkosauginiame projekte „Mes rūšiuojam“;</a:t>
            </a:r>
          </a:p>
          <a:p>
            <a:r>
              <a:rPr lang="lt-LT" dirty="0">
                <a:latin typeface="+mj-lt"/>
              </a:rPr>
              <a:t>bendradarbiaujame su UAB Telšių regiono atliekų tvarkymo centro visuomenės informavimo specialistais, organizuojame susitikimus, kurių tikslas – supažindinti vaikus su teisingu praktiniu aplinkosaugos principų taikymu kasdienėje veikloje;  </a:t>
            </a:r>
          </a:p>
        </p:txBody>
      </p:sp>
      <p:pic>
        <p:nvPicPr>
          <p:cNvPr id="4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3A4F4BFF-404B-4D09-8AA5-12FF7BF7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8003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8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FA10114-ECC8-4871-B525-4FA730D0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  Tradicinės kasmetinės veiklos: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E3EE41F-68F0-47E2-A5CE-4964C0D64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sz="3000" dirty="0">
                <a:latin typeface="+mj-lt"/>
              </a:rPr>
              <a:t>minime </a:t>
            </a:r>
            <a:r>
              <a:rPr lang="de-DE" sz="3000" dirty="0" err="1">
                <a:latin typeface="+mj-lt"/>
              </a:rPr>
              <a:t>Pasaulin</a:t>
            </a:r>
            <a:r>
              <a:rPr lang="lt-LT" sz="3000" dirty="0">
                <a:latin typeface="+mj-lt"/>
              </a:rPr>
              <a:t>ę</a:t>
            </a:r>
            <a:r>
              <a:rPr lang="de-DE" sz="3000" dirty="0">
                <a:latin typeface="+mj-lt"/>
              </a:rPr>
              <a:t> </a:t>
            </a:r>
            <a:r>
              <a:rPr lang="de-DE" sz="3000" dirty="0" err="1">
                <a:latin typeface="+mj-lt"/>
              </a:rPr>
              <a:t>Žemės</a:t>
            </a:r>
            <a:r>
              <a:rPr lang="de-DE" sz="3000" dirty="0">
                <a:latin typeface="+mj-lt"/>
              </a:rPr>
              <a:t> dien</a:t>
            </a:r>
            <a:r>
              <a:rPr lang="lt-LT" sz="3000" dirty="0">
                <a:latin typeface="+mj-lt"/>
              </a:rPr>
              <a:t>ą. 2023 m. pastatėme</a:t>
            </a:r>
            <a:r>
              <a:rPr lang="de-DE" sz="3000" dirty="0">
                <a:latin typeface="+mj-lt"/>
              </a:rPr>
              <a:t> </a:t>
            </a:r>
            <a:r>
              <a:rPr lang="de-DE" sz="3000" dirty="0" err="1">
                <a:latin typeface="+mj-lt"/>
              </a:rPr>
              <a:t>muzikin</a:t>
            </a:r>
            <a:r>
              <a:rPr lang="lt-LT" sz="3000" dirty="0">
                <a:latin typeface="+mj-lt"/>
              </a:rPr>
              <a:t>į</a:t>
            </a:r>
            <a:r>
              <a:rPr lang="de-DE" sz="3000" dirty="0">
                <a:latin typeface="+mj-lt"/>
              </a:rPr>
              <a:t> </a:t>
            </a:r>
            <a:r>
              <a:rPr lang="de-DE" sz="3000" dirty="0" err="1">
                <a:latin typeface="+mj-lt"/>
              </a:rPr>
              <a:t>spektakl</a:t>
            </a:r>
            <a:r>
              <a:rPr lang="lt-LT" sz="3000" dirty="0">
                <a:latin typeface="+mj-lt"/>
              </a:rPr>
              <a:t>į „Vabaliukų miestas“, kuriame dalyvavo 57 mažieji aktoriai;</a:t>
            </a:r>
          </a:p>
          <a:p>
            <a:endParaRPr lang="lt-LT" sz="3000" dirty="0">
              <a:latin typeface="+mj-lt"/>
            </a:endParaRPr>
          </a:p>
          <a:p>
            <a:pPr marL="0" indent="0">
              <a:buNone/>
            </a:pPr>
            <a:r>
              <a:rPr lang="lt-LT" sz="3000" dirty="0">
                <a:latin typeface="+mj-lt"/>
              </a:rPr>
              <a:t>  </a:t>
            </a:r>
          </a:p>
          <a:p>
            <a:pPr marL="0" indent="0">
              <a:buNone/>
            </a:pPr>
            <a:r>
              <a:rPr lang="lt-LT" sz="3000" dirty="0">
                <a:latin typeface="+mj-lt"/>
              </a:rPr>
              <a:t> </a:t>
            </a:r>
          </a:p>
          <a:p>
            <a:endParaRPr lang="lt-LT" sz="3000" dirty="0">
              <a:latin typeface="+mj-lt"/>
            </a:endParaRPr>
          </a:p>
          <a:p>
            <a:endParaRPr lang="lt-LT" sz="3000" dirty="0">
              <a:latin typeface="+mj-lt"/>
            </a:endParaRPr>
          </a:p>
          <a:p>
            <a:r>
              <a:rPr lang="lt-LT" sz="3000" dirty="0">
                <a:latin typeface="+mj-lt"/>
              </a:rPr>
              <a:t>minime pasaulinę vandens dieną;</a:t>
            </a:r>
          </a:p>
          <a:p>
            <a:r>
              <a:rPr lang="lt-LT" sz="3000" dirty="0">
                <a:latin typeface="+mj-lt"/>
              </a:rPr>
              <a:t>organizuojame paramos rinkimą Mažeikių gyvūnų globos draugijai Pasaulinės gyvūnų dienos proga;</a:t>
            </a:r>
          </a:p>
          <a:p>
            <a:endParaRPr lang="lt-LT" dirty="0"/>
          </a:p>
        </p:txBody>
      </p:sp>
      <p:pic>
        <p:nvPicPr>
          <p:cNvPr id="4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E22A20F4-4B9A-4FC2-B5AB-B2A670D3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2" y="208003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Nėra nuotraukos aprašo.">
            <a:extLst>
              <a:ext uri="{FF2B5EF4-FFF2-40B4-BE49-F238E27FC236}">
                <a16:creationId xmlns:a16="http://schemas.microsoft.com/office/drawing/2014/main" id="{CE5A702E-3678-4191-9C2F-1A10FC8F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80" y="2706987"/>
            <a:ext cx="3675719" cy="2248847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1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63800D5-3829-4936-85FD-4C45E88A1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Tradicinės kasmetinės veiklos: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4943636-90DD-40BD-AF78-C837D7CB75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latin typeface="+mj-lt"/>
              </a:rPr>
              <a:t>ne vienus metus buvome aktyvūs konkurso „Kamštelių vajus“  dalyviai. Į spalvotų plastikinių kamštelių rinkimą aktyviai įsitraukdavo visa darželio bendruomenė; </a:t>
            </a:r>
          </a:p>
          <a:p>
            <a:r>
              <a:rPr lang="lt-LT" dirty="0">
                <a:latin typeface="+mj-lt"/>
              </a:rPr>
              <a:t>3 </a:t>
            </a:r>
            <a:r>
              <a:rPr lang="lt-LT" dirty="0" err="1">
                <a:latin typeface="+mj-lt"/>
              </a:rPr>
              <a:t>gr</a:t>
            </a:r>
            <a:r>
              <a:rPr lang="lt-LT" dirty="0">
                <a:latin typeface="+mj-lt"/>
              </a:rPr>
              <a:t>. – virš 50 kg.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482F9D4-B9DA-45C6-8A28-09221770D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9882" y="1825625"/>
            <a:ext cx="3075656" cy="4122688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8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76FFF254-5B51-43ED-9FEF-2209DC85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4" y="219095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0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E602C1-385A-4AAD-A2AB-9F44D08C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Tradicinės kasmetinės veiklos: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F5BF8E9-3A88-4320-855B-67CFDA4300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3291" y="2210436"/>
            <a:ext cx="4836854" cy="362475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Turinio vietos rezervavimo ženklas 4" descr="C:\Users\user\Downloads\received_936602010921872.jpeg">
            <a:extLst>
              <a:ext uri="{FF2B5EF4-FFF2-40B4-BE49-F238E27FC236}">
                <a16:creationId xmlns:a16="http://schemas.microsoft.com/office/drawing/2014/main" id="{33848331-BA19-4B6F-A2B3-6560E25C30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80" y="3588116"/>
            <a:ext cx="3478887" cy="288725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A0FE736-6E86-43AA-B5FD-F9800E210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057" y="1826255"/>
            <a:ext cx="3392986" cy="253926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90004518-B470-437C-A21C-AF0994C3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7" y="208633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3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368B479-3E20-435B-A853-CDA8E8A75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Aplinkosauga ir STEAM: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65492D2-6E21-48B0-A04B-39AF4565F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b="0" dirty="0">
                <a:latin typeface="+mj-lt"/>
              </a:rPr>
              <a:t>STEAM iššūkis – kūrybinėse dirbtuvėse pagamintos dėžės atliekų rūšiavimui:</a:t>
            </a:r>
            <a:endParaRPr lang="lt-LT" dirty="0">
              <a:latin typeface="+mj-lt"/>
            </a:endParaRPr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id="{3C5D4DD7-4F1E-4077-851F-2BD46FCB39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20413" y="4347337"/>
            <a:ext cx="2949334" cy="1659000"/>
          </a:xfrm>
          <a:prstGeom prst="rect">
            <a:avLst/>
          </a:prstGeom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420CA901-C4F7-46AC-BD07-013AFC6B0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2505075"/>
            <a:ext cx="5180012" cy="814386"/>
          </a:xfrm>
        </p:spPr>
        <p:txBody>
          <a:bodyPr/>
          <a:lstStyle/>
          <a:p>
            <a:r>
              <a:rPr lang="lt-LT" b="0" dirty="0">
                <a:latin typeface="+mj-lt"/>
              </a:rPr>
              <a:t>Interaktyvi kūrybinių darbų paroda „Vanduo – gyvybės šaltinis“:</a:t>
            </a:r>
            <a:endParaRPr lang="lt-LT" dirty="0">
              <a:latin typeface="+mj-lt"/>
            </a:endParaRPr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7BF5C05F-08F0-4934-B56D-A5EC78A4ED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0102" y="3693195"/>
            <a:ext cx="4972892" cy="2799680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122" name="Picture 2" descr="Nėra nuotraukos aprašo.">
            <a:extLst>
              <a:ext uri="{FF2B5EF4-FFF2-40B4-BE49-F238E27FC236}">
                <a16:creationId xmlns:a16="http://schemas.microsoft.com/office/drawing/2014/main" id="{D0E1A655-97DF-4558-9C01-AA9EE712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1" y="2571324"/>
            <a:ext cx="4901939" cy="392155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AA9936E1-293F-45F0-9BD4-FB800521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6" y="214333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98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388F9A5-8997-4E74-9F04-7835B1C6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  Aplinkosauga ir STEAM: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D8F0E15-8064-4AC5-B5AF-B8FB2E18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lt-LT" dirty="0">
                <a:latin typeface="+mj-lt"/>
              </a:rPr>
              <a:t>Respublikinis projektas „Sėk, augink – pirk, parduok“, kurio metu dalyviams buvo siūloma ne tik sėti, auginti ir prižiūrėti augalus, bet ir ugdytis verslumo kompetencijas, parduodant savo užaugintus sodinukus: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26803DE4-FD91-4FDE-B4A4-681C88CA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58" y="219095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D7B13FB-5CA1-46FE-B601-262F1C60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105" y="3100805"/>
            <a:ext cx="2599181" cy="346557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198" name="Picture 6" descr="No description available.">
            <a:extLst>
              <a:ext uri="{FF2B5EF4-FFF2-40B4-BE49-F238E27FC236}">
                <a16:creationId xmlns:a16="http://schemas.microsoft.com/office/drawing/2014/main" id="{8D1942BA-30E5-461B-BBF2-CF2AD522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53" y="3100805"/>
            <a:ext cx="2620523" cy="349403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8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5542C3C-57A0-412F-8167-7D2219AB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                      Nauja veikla: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7D3F5F2-1C29-4B93-8E65-00523832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lt-LT" dirty="0">
                <a:latin typeface="+mj-lt"/>
              </a:rPr>
              <a:t> prisijungėme prie Pasaulinių veiksmo dienų organizuojamų Aplinkosauginio švietimo fondo (FEE – </a:t>
            </a:r>
            <a:r>
              <a:rPr lang="lt-LT" dirty="0" err="1">
                <a:latin typeface="+mj-lt"/>
              </a:rPr>
              <a:t>Foundation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for</a:t>
            </a:r>
            <a:r>
              <a:rPr lang="lt-LT" dirty="0">
                <a:latin typeface="+mj-lt"/>
              </a:rPr>
              <a:t> </a:t>
            </a:r>
            <a:r>
              <a:rPr lang="lt-LT" dirty="0" err="1">
                <a:latin typeface="+mj-lt"/>
              </a:rPr>
              <a:t>Enviromental</a:t>
            </a:r>
            <a:r>
              <a:rPr lang="lt-LT" dirty="0">
                <a:latin typeface="+mj-lt"/>
              </a:rPr>
              <a:t>):</a:t>
            </a:r>
          </a:p>
        </p:txBody>
      </p:sp>
      <p:pic>
        <p:nvPicPr>
          <p:cNvPr id="6146" name="Picture 2" descr="https://scontent.fvno4-1.fna.fbcdn.net/v/t39.30808-6/345215550_1650244678774640_4573147064248325283_n.jpg?stp=dst-jpg_p720x720&amp;_nc_cat=102&amp;ccb=1-7&amp;_nc_sid=5614bc&amp;_nc_ohc=PCrXGyxo3LMAX-b3FRt&amp;_nc_ht=scontent.fvno4-1.fna&amp;oh=00_AfABbJaU-p87QOg2lmz3lVomIdQgpadqXpOm15wcXv08Mw&amp;oe=65042D2D">
            <a:extLst>
              <a:ext uri="{FF2B5EF4-FFF2-40B4-BE49-F238E27FC236}">
                <a16:creationId xmlns:a16="http://schemas.microsoft.com/office/drawing/2014/main" id="{D10288F8-6819-42E5-8DDA-69F4316E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63" y="2742375"/>
            <a:ext cx="4669408" cy="3502056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6b975d7122.clvaw-cdnwnd.com/99a8303b1205f0423d1b6b7349141834/200000000-1150c1150e/Logotipas%20Bitut%C4%97s.png?ph=6b975d7122">
            <a:extLst>
              <a:ext uri="{FF2B5EF4-FFF2-40B4-BE49-F238E27FC236}">
                <a16:creationId xmlns:a16="http://schemas.microsoft.com/office/drawing/2014/main" id="{30307F3F-B7AC-4CED-95FB-1B0BE8D6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3" y="219095"/>
            <a:ext cx="2481975" cy="16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E3E58CE-B7D4-46E9-97AA-075F960E8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283" y="2742374"/>
            <a:ext cx="2635043" cy="3502057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9077051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326</Words>
  <Application>Microsoft Office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„Office“ tema</vt:lpstr>
      <vt:lpstr>Mažeikių lopšelio - darželio „Bitutė“ gamtosauginio ugdymo patirtys</vt:lpstr>
      <vt:lpstr>                     „Bitutėje“:</vt:lpstr>
      <vt:lpstr>                     Tradicinės kasmetinės veiklos:</vt:lpstr>
      <vt:lpstr>                      Tradicinės kasmetinės veiklos:</vt:lpstr>
      <vt:lpstr>                   Tradicinės kasmetinės veiklos:</vt:lpstr>
      <vt:lpstr>                    Tradicinės kasmetinės veiklos:</vt:lpstr>
      <vt:lpstr>                    Aplinkosauga ir STEAM:</vt:lpstr>
      <vt:lpstr>                      Aplinkosauga ir STEAM:</vt:lpstr>
      <vt:lpstr>                      Nauja veikla:</vt:lpstr>
      <vt:lpstr>                        Iniciatorės: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Mažeikių lopšelio - darželio ,,Bitutė" gamtosauginio ugdymo patirtys</dc:title>
  <dc:creator>Dell</dc:creator>
  <cp:lastModifiedBy>Monika</cp:lastModifiedBy>
  <cp:revision>22</cp:revision>
  <dcterms:created xsi:type="dcterms:W3CDTF">2023-09-12T06:27:04Z</dcterms:created>
  <dcterms:modified xsi:type="dcterms:W3CDTF">2023-09-14T07:49:35Z</dcterms:modified>
</cp:coreProperties>
</file>