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8" r:id="rId3"/>
    <p:sldId id="291" r:id="rId4"/>
    <p:sldId id="257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84" r:id="rId13"/>
    <p:sldId id="267" r:id="rId14"/>
    <p:sldId id="268" r:id="rId15"/>
    <p:sldId id="269" r:id="rId16"/>
    <p:sldId id="289" r:id="rId17"/>
    <p:sldId id="270" r:id="rId18"/>
    <p:sldId id="271" r:id="rId19"/>
    <p:sldId id="285" r:id="rId20"/>
    <p:sldId id="286" r:id="rId21"/>
    <p:sldId id="272" r:id="rId22"/>
    <p:sldId id="273" r:id="rId23"/>
    <p:sldId id="274" r:id="rId24"/>
    <p:sldId id="280" r:id="rId25"/>
    <p:sldId id="277" r:id="rId26"/>
    <p:sldId id="278" r:id="rId27"/>
    <p:sldId id="288" r:id="rId28"/>
    <p:sldId id="290" r:id="rId29"/>
    <p:sldId id="279" r:id="rId30"/>
    <p:sldId id="287" r:id="rId31"/>
    <p:sldId id="281" r:id="rId32"/>
    <p:sldId id="282" r:id="rId33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 varScale="1">
        <p:scale>
          <a:sx n="83" d="100"/>
          <a:sy n="83" d="100"/>
        </p:scale>
        <p:origin x="-143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6F707-0195-46A6-8ADE-6DFB9B3C0A79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8545C-2FC3-4263-AE6D-7F25992BEF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85851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lt-LT"/>
              <a:t>Spustelėję redag. ruoš. pavad. stilių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lt-LT"/>
              <a:t>Spustelėję redag. ruoš. paantrš. stilių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0577-3915-4393-96E6-0B122E6F193C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AD2F-C4A4-4487-9540-C1A8AF7CEF80}" type="slidenum">
              <a:rPr lang="lt-LT" smtClean="0"/>
              <a:t>‹#›</a:t>
            </a:fld>
            <a:endParaRPr lang="lt-L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t-LT"/>
              <a:t>Spustelėję redag. ruoš. pavad. stilių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lt-LT"/>
              <a:t>Spustelėję redag. ruoš. teksto stilių</a:t>
            </a:r>
          </a:p>
          <a:p>
            <a:pPr lvl="1" eaLnBrk="1" latinLnBrk="0" hangingPunct="1"/>
            <a:r>
              <a:rPr lang="lt-LT"/>
              <a:t>Antras lygmuo</a:t>
            </a:r>
          </a:p>
          <a:p>
            <a:pPr lvl="2" eaLnBrk="1" latinLnBrk="0" hangingPunct="1"/>
            <a:r>
              <a:rPr lang="lt-LT"/>
              <a:t>Trečias lygmuo</a:t>
            </a:r>
          </a:p>
          <a:p>
            <a:pPr lvl="3" eaLnBrk="1" latinLnBrk="0" hangingPunct="1"/>
            <a:r>
              <a:rPr lang="lt-LT"/>
              <a:t>Ketvirtas lygmuo</a:t>
            </a:r>
          </a:p>
          <a:p>
            <a:pPr lvl="4" eaLnBrk="1" latinLnBrk="0" hangingPunct="1"/>
            <a:r>
              <a:rPr lang="lt-LT"/>
              <a:t>Penktas lygmuo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0577-3915-4393-96E6-0B122E6F193C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AD2F-C4A4-4487-9540-C1A8AF7CEF8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lt-LT"/>
              <a:t>Spustelėję redag. ruoš. pavad. stilių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lt-LT"/>
              <a:t>Spustelėję redag. ruoš. teksto stilių</a:t>
            </a:r>
          </a:p>
          <a:p>
            <a:pPr lvl="1" eaLnBrk="1" latinLnBrk="0" hangingPunct="1"/>
            <a:r>
              <a:rPr lang="lt-LT"/>
              <a:t>Antras lygmuo</a:t>
            </a:r>
          </a:p>
          <a:p>
            <a:pPr lvl="2" eaLnBrk="1" latinLnBrk="0" hangingPunct="1"/>
            <a:r>
              <a:rPr lang="lt-LT"/>
              <a:t>Trečias lygmuo</a:t>
            </a:r>
          </a:p>
          <a:p>
            <a:pPr lvl="3" eaLnBrk="1" latinLnBrk="0" hangingPunct="1"/>
            <a:r>
              <a:rPr lang="lt-LT"/>
              <a:t>Ketvirtas lygmuo</a:t>
            </a:r>
          </a:p>
          <a:p>
            <a:pPr lvl="4" eaLnBrk="1" latinLnBrk="0" hangingPunct="1"/>
            <a:r>
              <a:rPr lang="lt-LT"/>
              <a:t>Penktas lygmuo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0577-3915-4393-96E6-0B122E6F193C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AD2F-C4A4-4487-9540-C1A8AF7CEF8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t-LT"/>
              <a:t>Spustelėję redag. ruoš. pavad. stilių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lt-LT"/>
              <a:t>Spustelėję redag. ruoš. teksto stilių</a:t>
            </a:r>
          </a:p>
          <a:p>
            <a:pPr lvl="1" eaLnBrk="1" latinLnBrk="0" hangingPunct="1"/>
            <a:r>
              <a:rPr lang="lt-LT"/>
              <a:t>Antras lygmuo</a:t>
            </a:r>
          </a:p>
          <a:p>
            <a:pPr lvl="2" eaLnBrk="1" latinLnBrk="0" hangingPunct="1"/>
            <a:r>
              <a:rPr lang="lt-LT"/>
              <a:t>Trečias lygmuo</a:t>
            </a:r>
          </a:p>
          <a:p>
            <a:pPr lvl="3" eaLnBrk="1" latinLnBrk="0" hangingPunct="1"/>
            <a:r>
              <a:rPr lang="lt-LT"/>
              <a:t>Ketvirtas lygmuo</a:t>
            </a:r>
          </a:p>
          <a:p>
            <a:pPr lvl="4" eaLnBrk="1" latinLnBrk="0" hangingPunct="1"/>
            <a:r>
              <a:rPr lang="lt-LT"/>
              <a:t>Penktas lygmuo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0577-3915-4393-96E6-0B122E6F193C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AD2F-C4A4-4487-9540-C1A8AF7CEF8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lt-LT"/>
              <a:t>Spustelėję redag. ruoš. pavad. stilių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0577-3915-4393-96E6-0B122E6F193C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AD2F-C4A4-4487-9540-C1A8AF7CEF80}" type="slidenum">
              <a:rPr lang="lt-LT" smtClean="0"/>
              <a:t>‹#›</a:t>
            </a:fld>
            <a:endParaRPr lang="lt-L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lt-LT"/>
              <a:t>Spustelėję redag. ruoš. pavad. stilių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lt-LT"/>
              <a:t>Spustelėję redag. ruoš. teksto stilių</a:t>
            </a:r>
          </a:p>
          <a:p>
            <a:pPr lvl="1" eaLnBrk="1" latinLnBrk="0" hangingPunct="1"/>
            <a:r>
              <a:rPr lang="lt-LT"/>
              <a:t>Antras lygmuo</a:t>
            </a:r>
          </a:p>
          <a:p>
            <a:pPr lvl="2" eaLnBrk="1" latinLnBrk="0" hangingPunct="1"/>
            <a:r>
              <a:rPr lang="lt-LT"/>
              <a:t>Trečias lygmuo</a:t>
            </a:r>
          </a:p>
          <a:p>
            <a:pPr lvl="3" eaLnBrk="1" latinLnBrk="0" hangingPunct="1"/>
            <a:r>
              <a:rPr lang="lt-LT"/>
              <a:t>Ketvirtas lygmuo</a:t>
            </a:r>
          </a:p>
          <a:p>
            <a:pPr lvl="4" eaLnBrk="1" latinLnBrk="0" hangingPunct="1"/>
            <a:r>
              <a:rPr lang="lt-LT"/>
              <a:t>Penktas lygmuo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lt-LT"/>
              <a:t>Spustelėję redag. ruoš. teksto stilių</a:t>
            </a:r>
          </a:p>
          <a:p>
            <a:pPr lvl="1" eaLnBrk="1" latinLnBrk="0" hangingPunct="1"/>
            <a:r>
              <a:rPr lang="lt-LT"/>
              <a:t>Antras lygmuo</a:t>
            </a:r>
          </a:p>
          <a:p>
            <a:pPr lvl="2" eaLnBrk="1" latinLnBrk="0" hangingPunct="1"/>
            <a:r>
              <a:rPr lang="lt-LT"/>
              <a:t>Trečias lygmuo</a:t>
            </a:r>
          </a:p>
          <a:p>
            <a:pPr lvl="3" eaLnBrk="1" latinLnBrk="0" hangingPunct="1"/>
            <a:r>
              <a:rPr lang="lt-LT"/>
              <a:t>Ketvirtas lygmuo</a:t>
            </a:r>
          </a:p>
          <a:p>
            <a:pPr lvl="4" eaLnBrk="1" latinLnBrk="0" hangingPunct="1"/>
            <a:r>
              <a:rPr lang="lt-LT"/>
              <a:t>Penktas lygmuo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0577-3915-4393-96E6-0B122E6F193C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AD2F-C4A4-4487-9540-C1A8AF7CEF8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lt-LT"/>
              <a:t>Spustelėję redag. ruoš. pavad. stilių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t-LT"/>
              <a:t>Spustelėję redag. ruoš. teksto stilių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t-LT"/>
              <a:t>Spustelėję redag. ruoš. teksto stilių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lt-LT"/>
              <a:t>Spustelėję redag. ruoš. teksto stilių</a:t>
            </a:r>
          </a:p>
          <a:p>
            <a:pPr lvl="1" eaLnBrk="1" latinLnBrk="0" hangingPunct="1"/>
            <a:r>
              <a:rPr lang="lt-LT"/>
              <a:t>Antras lygmuo</a:t>
            </a:r>
          </a:p>
          <a:p>
            <a:pPr lvl="2" eaLnBrk="1" latinLnBrk="0" hangingPunct="1"/>
            <a:r>
              <a:rPr lang="lt-LT"/>
              <a:t>Trečias lygmuo</a:t>
            </a:r>
          </a:p>
          <a:p>
            <a:pPr lvl="3" eaLnBrk="1" latinLnBrk="0" hangingPunct="1"/>
            <a:r>
              <a:rPr lang="lt-LT"/>
              <a:t>Ketvirtas lygmuo</a:t>
            </a:r>
          </a:p>
          <a:p>
            <a:pPr lvl="4" eaLnBrk="1" latinLnBrk="0" hangingPunct="1"/>
            <a:r>
              <a:rPr lang="lt-LT"/>
              <a:t>Penktas lygmuo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lt-LT"/>
              <a:t>Spustelėję redag. ruoš. teksto stilių</a:t>
            </a:r>
          </a:p>
          <a:p>
            <a:pPr lvl="1" eaLnBrk="1" latinLnBrk="0" hangingPunct="1"/>
            <a:r>
              <a:rPr lang="lt-LT"/>
              <a:t>Antras lygmuo</a:t>
            </a:r>
          </a:p>
          <a:p>
            <a:pPr lvl="2" eaLnBrk="1" latinLnBrk="0" hangingPunct="1"/>
            <a:r>
              <a:rPr lang="lt-LT"/>
              <a:t>Trečias lygmuo</a:t>
            </a:r>
          </a:p>
          <a:p>
            <a:pPr lvl="3" eaLnBrk="1" latinLnBrk="0" hangingPunct="1"/>
            <a:r>
              <a:rPr lang="lt-LT"/>
              <a:t>Ketvirtas lygmuo</a:t>
            </a:r>
          </a:p>
          <a:p>
            <a:pPr lvl="4" eaLnBrk="1" latinLnBrk="0" hangingPunct="1"/>
            <a:r>
              <a:rPr lang="lt-LT"/>
              <a:t>Penktas lygmuo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0577-3915-4393-96E6-0B122E6F193C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AD2F-C4A4-4487-9540-C1A8AF7CEF8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lt-LT"/>
              <a:t>Spustelėję redag. ruoš. pavad. stilių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0577-3915-4393-96E6-0B122E6F193C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AD2F-C4A4-4487-9540-C1A8AF7CEF8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0577-3915-4393-96E6-0B122E6F193C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AD2F-C4A4-4487-9540-C1A8AF7CEF8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lt-LT"/>
              <a:t>Spustelėję redag. ruoš. pavad. stilių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lt-LT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lt-LT"/>
              <a:t>Spustelėję redag. ruoš. teksto stilių</a:t>
            </a:r>
          </a:p>
          <a:p>
            <a:pPr lvl="1" eaLnBrk="1" latinLnBrk="0" hangingPunct="1"/>
            <a:r>
              <a:rPr lang="lt-LT"/>
              <a:t>Antras lygmuo</a:t>
            </a:r>
          </a:p>
          <a:p>
            <a:pPr lvl="2" eaLnBrk="1" latinLnBrk="0" hangingPunct="1"/>
            <a:r>
              <a:rPr lang="lt-LT"/>
              <a:t>Trečias lygmuo</a:t>
            </a:r>
          </a:p>
          <a:p>
            <a:pPr lvl="3" eaLnBrk="1" latinLnBrk="0" hangingPunct="1"/>
            <a:r>
              <a:rPr lang="lt-LT"/>
              <a:t>Ketvirtas lygmuo</a:t>
            </a:r>
          </a:p>
          <a:p>
            <a:pPr lvl="4" eaLnBrk="1" latinLnBrk="0" hangingPunct="1"/>
            <a:r>
              <a:rPr lang="lt-LT"/>
              <a:t>Penktas lygmuo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0577-3915-4393-96E6-0B122E6F193C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AD2F-C4A4-4487-9540-C1A8AF7CEF80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lt-LT"/>
              <a:t>Spustelėję redag. ruoš. pavad. stilių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lt-LT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0577-3915-4393-96E6-0B122E6F193C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E2AAD2F-C4A4-4487-9540-C1A8AF7CEF80}" type="slidenum">
              <a:rPr lang="lt-LT" smtClean="0"/>
              <a:t>‹#›</a:t>
            </a:fld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lt-LT"/>
              <a:t>Spustelėkite piktogr. norėdami įtraukti pav.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34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lt-LT"/>
              <a:t>Spustelėję redag. ruoš. pavad. stilių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lt-LT"/>
              <a:t>Spustelėję redag. ruoš. teksto stilių</a:t>
            </a:r>
          </a:p>
          <a:p>
            <a:pPr lvl="1" eaLnBrk="1" latinLnBrk="0" hangingPunct="1"/>
            <a:r>
              <a:rPr kumimoji="0" lang="lt-LT"/>
              <a:t>Antras lygmuo</a:t>
            </a:r>
          </a:p>
          <a:p>
            <a:pPr lvl="2" eaLnBrk="1" latinLnBrk="0" hangingPunct="1"/>
            <a:r>
              <a:rPr kumimoji="0" lang="lt-LT"/>
              <a:t>Trečias lygmuo</a:t>
            </a:r>
          </a:p>
          <a:p>
            <a:pPr lvl="3" eaLnBrk="1" latinLnBrk="0" hangingPunct="1"/>
            <a:r>
              <a:rPr kumimoji="0" lang="lt-LT"/>
              <a:t>Ketvirtas lygmuo</a:t>
            </a:r>
          </a:p>
          <a:p>
            <a:pPr lvl="4" eaLnBrk="1" latinLnBrk="0" hangingPunct="1"/>
            <a:r>
              <a:rPr kumimoji="0" lang="lt-LT"/>
              <a:t>Penktas lygmuo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620577-3915-4393-96E6-0B122E6F193C}" type="datetimeFigureOut">
              <a:rPr lang="lt-LT" smtClean="0"/>
              <a:t>2023-09-13</a:t>
            </a:fld>
            <a:endParaRPr lang="lt-L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E2AAD2F-C4A4-4487-9540-C1A8AF7CEF80}" type="slidenum">
              <a:rPr lang="lt-LT" smtClean="0"/>
              <a:t>‹#›</a:t>
            </a:fld>
            <a:endParaRPr lang="lt-LT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hyperlink" Target="https://www.facebook.com/Ma%C5%BEeiki%C5%B3-lop%C5%A1elisdar%C5%BEelis-Gintar%C4%97lis-2307177629308558/photos/pcb.6739191309440479/6739189916107285/?__cft__%5b0%5d=AZXfqVSSVbd3L10uaJbl57zwsNHDzLH08hloJ50l38YL0YsUYzUch8r6bLVcx-TK_Y2m93r6ykTQ3bEQipus7RDg_JJWdk7yOiQ9wclUF7ZRJae1tbz9ATsxdjZl7yGUY4kGgisNdfhGyqHcvQV1-lnlt3o0HG1U2BEkxrpoG5fzK6l77fplw28LveOXgR4RuNo&amp;__tn__=*bH-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inis pavadinimas 2"/>
          <p:cNvSpPr>
            <a:spLocks noGrp="1"/>
          </p:cNvSpPr>
          <p:nvPr>
            <p:ph type="ctrTitle"/>
          </p:nvPr>
        </p:nvSpPr>
        <p:spPr>
          <a:xfrm>
            <a:off x="467544" y="1916832"/>
            <a:ext cx="8568952" cy="1828800"/>
          </a:xfrm>
        </p:spPr>
        <p:txBody>
          <a:bodyPr>
            <a:normAutofit fontScale="90000"/>
          </a:bodyPr>
          <a:lstStyle/>
          <a:p>
            <a:pPr algn="just"/>
            <a:r>
              <a:rPr lang="lt-LT" sz="3100" dirty="0">
                <a:solidFill>
                  <a:schemeClr val="bg1"/>
                </a:solidFill>
                <a:effectLst/>
                <a:latin typeface="Monotype Corsiva" pitchFamily="66" charset="0"/>
              </a:rPr>
              <a:t/>
            </a:r>
            <a:br>
              <a:rPr lang="lt-LT" sz="3100" dirty="0">
                <a:solidFill>
                  <a:schemeClr val="bg1"/>
                </a:solidFill>
                <a:effectLst/>
                <a:latin typeface="Monotype Corsiva" pitchFamily="66" charset="0"/>
              </a:rPr>
            </a:br>
            <a:r>
              <a:rPr lang="lt-LT" sz="3100" dirty="0">
                <a:solidFill>
                  <a:schemeClr val="bg1"/>
                </a:solidFill>
                <a:effectLst/>
                <a:latin typeface="Monotype Corsiva" pitchFamily="66" charset="0"/>
              </a:rPr>
              <a:t/>
            </a:r>
            <a:br>
              <a:rPr lang="lt-LT" sz="3100" dirty="0">
                <a:solidFill>
                  <a:schemeClr val="bg1"/>
                </a:solidFill>
                <a:effectLst/>
                <a:latin typeface="Monotype Corsiva" pitchFamily="66" charset="0"/>
              </a:rPr>
            </a:br>
            <a:r>
              <a:rPr lang="lt-LT" sz="3100" dirty="0">
                <a:solidFill>
                  <a:schemeClr val="bg1"/>
                </a:solidFill>
                <a:effectLst/>
                <a:latin typeface="Monotype Corsiva" pitchFamily="66" charset="0"/>
              </a:rPr>
              <a:t/>
            </a:r>
            <a:br>
              <a:rPr lang="lt-LT" sz="3100" dirty="0">
                <a:solidFill>
                  <a:schemeClr val="bg1"/>
                </a:solidFill>
                <a:effectLst/>
                <a:latin typeface="Monotype Corsiva" pitchFamily="66" charset="0"/>
              </a:rPr>
            </a:br>
            <a:r>
              <a:rPr lang="lt-LT" sz="4000" dirty="0">
                <a:solidFill>
                  <a:schemeClr val="bg1"/>
                </a:solidFill>
                <a:effectLst/>
                <a:latin typeface="Monotype Corsiva" pitchFamily="66" charset="0"/>
              </a:rPr>
              <a:t> </a:t>
            </a:r>
            <a:br>
              <a:rPr lang="lt-LT" sz="4000" dirty="0">
                <a:solidFill>
                  <a:schemeClr val="bg1"/>
                </a:solidFill>
                <a:effectLst/>
                <a:latin typeface="Monotype Corsiva" pitchFamily="66" charset="0"/>
              </a:rPr>
            </a:br>
            <a:endParaRPr lang="lt-LT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MO paieška: Žmogus ir gyvoji gamta - IšmaniejiRobotai.l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4" b="93750" l="1563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48" y="2754648"/>
            <a:ext cx="3796680" cy="379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2144" y="764704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dirty="0">
                <a:solidFill>
                  <a:schemeClr val="bg1"/>
                </a:solidFill>
                <a:latin typeface="Monotype Corsiva" pitchFamily="66" charset="0"/>
              </a:rPr>
              <a:t>„</a:t>
            </a:r>
            <a:r>
              <a:rPr lang="lt-LT" sz="5400" b="1" dirty="0">
                <a:solidFill>
                  <a:schemeClr val="bg1"/>
                </a:solidFill>
                <a:latin typeface="Monotype Corsiva" pitchFamily="66" charset="0"/>
              </a:rPr>
              <a:t>GINTARĖLIO ŽALIASIS DIENORAŠTIS</a:t>
            </a:r>
            <a:r>
              <a:rPr lang="lt-LT" sz="4800" b="1" dirty="0">
                <a:solidFill>
                  <a:schemeClr val="bg1"/>
                </a:solidFill>
                <a:latin typeface="Monotype Corsiva" pitchFamily="66" charset="0"/>
              </a:rPr>
              <a:t>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F38193-647D-49CE-9851-3E5D1897C0FF}"/>
              </a:ext>
            </a:extLst>
          </p:cNvPr>
          <p:cNvSpPr txBox="1"/>
          <p:nvPr/>
        </p:nvSpPr>
        <p:spPr>
          <a:xfrm>
            <a:off x="6012160" y="5157192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b="1" dirty="0">
                <a:solidFill>
                  <a:schemeClr val="bg1"/>
                </a:solidFill>
                <a:latin typeface="Monotype Corsiva" panose="03010101010201010101" pitchFamily="66" charset="0"/>
              </a:rPr>
              <a:t>Pranešimą </a:t>
            </a:r>
            <a:r>
              <a:rPr lang="en-US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pa</a:t>
            </a:r>
            <a:r>
              <a:rPr lang="lt-LT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rengė</a:t>
            </a:r>
            <a:r>
              <a:rPr lang="lt-LT" b="1" dirty="0">
                <a:solidFill>
                  <a:schemeClr val="bg1"/>
                </a:solidFill>
                <a:latin typeface="Monotype Corsiva" panose="03010101010201010101" pitchFamily="66" charset="0"/>
              </a:rPr>
              <a:t>:</a:t>
            </a:r>
          </a:p>
          <a:p>
            <a:pPr algn="r"/>
            <a:r>
              <a:rPr lang="lt-LT" b="1" dirty="0">
                <a:solidFill>
                  <a:schemeClr val="bg1"/>
                </a:solidFill>
                <a:latin typeface="Monotype Corsiva" panose="03010101010201010101" pitchFamily="66" charset="0"/>
              </a:rPr>
              <a:t>Mažeikių l/d „Gintarėlis“</a:t>
            </a:r>
          </a:p>
          <a:p>
            <a:pPr algn="r"/>
            <a:r>
              <a:rPr lang="en-US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Vyr</a:t>
            </a:r>
            <a:r>
              <a:rPr lang="en-US" b="1" dirty="0">
                <a:solidFill>
                  <a:schemeClr val="bg1"/>
                </a:solidFill>
                <a:latin typeface="Monotype Corsiva" panose="03010101010201010101" pitchFamily="66" charset="0"/>
              </a:rPr>
              <a:t>. m</a:t>
            </a:r>
            <a:r>
              <a:rPr lang="lt-LT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okytoja</a:t>
            </a:r>
            <a:r>
              <a:rPr lang="lt-LT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endParaRPr lang="en-US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lt-LT" b="1" dirty="0">
                <a:solidFill>
                  <a:schemeClr val="bg1"/>
                </a:solidFill>
                <a:latin typeface="Monotype Corsiva" panose="03010101010201010101" pitchFamily="66" charset="0"/>
              </a:rPr>
              <a:t>Dainora </a:t>
            </a:r>
            <a:r>
              <a:rPr lang="lt-LT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Ružauskienė</a:t>
            </a:r>
            <a:r>
              <a:rPr lang="lt-LT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r"/>
            <a:r>
              <a:rPr lang="lt-LT" b="1" dirty="0">
                <a:solidFill>
                  <a:schemeClr val="bg1"/>
                </a:solidFill>
                <a:latin typeface="Monotype Corsiva" panose="03010101010201010101" pitchFamily="66" charset="0"/>
              </a:rPr>
              <a:t>202</a:t>
            </a:r>
            <a:r>
              <a:rPr lang="en-US" b="1" dirty="0">
                <a:solidFill>
                  <a:schemeClr val="bg1"/>
                </a:solidFill>
                <a:latin typeface="Monotype Corsiva" panose="03010101010201010101" pitchFamily="66" charset="0"/>
              </a:rPr>
              <a:t>3</a:t>
            </a:r>
            <a:r>
              <a:rPr lang="lt-LT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–0</a:t>
            </a:r>
            <a:r>
              <a:rPr lang="en-US" b="1" dirty="0">
                <a:solidFill>
                  <a:schemeClr val="bg1"/>
                </a:solidFill>
                <a:latin typeface="Monotype Corsiva" panose="03010101010201010101" pitchFamily="66" charset="0"/>
              </a:rPr>
              <a:t>9-14</a:t>
            </a:r>
            <a:endParaRPr lang="lt-LT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779912" y="0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5" name="Stačiakampis 4"/>
          <p:cNvSpPr/>
          <p:nvPr/>
        </p:nvSpPr>
        <p:spPr>
          <a:xfrm>
            <a:off x="4105479" y="323945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rgbClr val="00B050"/>
                </a:solidFill>
                <a:latin typeface="Monotype Corsiva" pitchFamily="66" charset="0"/>
              </a:rPr>
              <a:t>PARODOS</a:t>
            </a:r>
          </a:p>
        </p:txBody>
      </p:sp>
      <p:pic>
        <p:nvPicPr>
          <p:cNvPr id="1029" name="Paveikslėlis 4" descr="Aprašas: C:\Users\Vartotojas\Desktop\PARDA mAIŠELĮ SIUVU- GAMTĄ MYLIU\148962681_786904515513896_834786756841260848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29902" y="1184416"/>
            <a:ext cx="1819672" cy="136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aveikslėlis 5" descr="Aprašas: C:\Users\Vartotojas\Desktop\PARDA mAIŠELĮ SIUVU- GAMTĄ MYLIU\148976122_803477480245056_552843972733998129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563619" y="908720"/>
            <a:ext cx="2487085" cy="186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aveikslėlis 6" descr="Aprašas: C:\Users\Vartotojas\Desktop\PARDA mAIŠELĮ SIUVU- GAMTĄ MYLIU\149052597_754316748525964_895192618530810868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547301" y="3182436"/>
            <a:ext cx="1928598" cy="10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8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12901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5" name="Paveikslėlis 8" descr="Aprašas: C:\Users\Vartotojas\Desktop\PARDA mAIŠELĮ SIUVU- GAMTĄ MYLIU\149085058_195620765683876_8039479662535386190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55742" y="2429406"/>
            <a:ext cx="2054538" cy="274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5653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sp>
        <p:nvSpPr>
          <p:cNvPr id="20" name="Debesis 19"/>
          <p:cNvSpPr/>
          <p:nvPr/>
        </p:nvSpPr>
        <p:spPr>
          <a:xfrm>
            <a:off x="4211960" y="1184025"/>
            <a:ext cx="2592288" cy="102083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bENDRUOMENĖS</a:t>
            </a:r>
            <a:r>
              <a:rPr lang="lt-LT" dirty="0"/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84535" y="1386667"/>
            <a:ext cx="20471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„</a:t>
            </a:r>
            <a:r>
              <a:rPr lang="lt-LT" sz="1600" b="1" dirty="0">
                <a:latin typeface="Monotype Corsiva" pitchFamily="66" charset="0"/>
              </a:rPr>
              <a:t>MAIŠELĮ SIUVU GAMTĄ  MYLIU“</a:t>
            </a:r>
          </a:p>
        </p:txBody>
      </p:sp>
      <p:pic>
        <p:nvPicPr>
          <p:cNvPr id="22" name="Paveikslėlis 21" descr="C:\Users\Vartotojas\Downloads\IMG_20201001_17325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34" y="2138262"/>
            <a:ext cx="4498454" cy="316655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Debesis 22"/>
          <p:cNvSpPr/>
          <p:nvPr/>
        </p:nvSpPr>
        <p:spPr>
          <a:xfrm>
            <a:off x="6354706" y="5618364"/>
            <a:ext cx="1961710" cy="102083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bENDRUOMENĖS</a:t>
            </a:r>
            <a:r>
              <a:rPr lang="lt-LT" dirty="0"/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6380168" y="5833988"/>
            <a:ext cx="1849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 b="1" dirty="0">
                <a:latin typeface="Monotype Corsiva" pitchFamily="66" charset="0"/>
              </a:rPr>
              <a:t>„GRYBŲ KARALYSTĖJE“</a:t>
            </a:r>
          </a:p>
        </p:txBody>
      </p:sp>
      <p:pic>
        <p:nvPicPr>
          <p:cNvPr id="25" name="Paveikslėlis 24" descr="C:\Users\Vartotojas\Desktop\PARDA mAIŠELĮ SIUVU- GAMTĄ MYLIU\149568222_258887078966898_8893379667973379738_n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8272" y="4827782"/>
            <a:ext cx="4685506" cy="1932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07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196992" y="0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5" name="Stačiakampis 4"/>
          <p:cNvSpPr/>
          <p:nvPr/>
        </p:nvSpPr>
        <p:spPr>
          <a:xfrm>
            <a:off x="3521028" y="247672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rgbClr val="00B050"/>
                </a:solidFill>
                <a:latin typeface="Monotype Corsiva" pitchFamily="66" charset="0"/>
              </a:rPr>
              <a:t>PARODOS</a:t>
            </a:r>
          </a:p>
        </p:txBody>
      </p:sp>
      <p:pic>
        <p:nvPicPr>
          <p:cNvPr id="6" name="Paveikslėlis 5" descr="May be an image of medis, žolė ir gamta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7" b="14689"/>
          <a:stretch/>
        </p:blipFill>
        <p:spPr bwMode="auto">
          <a:xfrm>
            <a:off x="107504" y="3912581"/>
            <a:ext cx="3960440" cy="246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 descr="Gali būti veikla lauke ir medis vaizda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66" y="3046614"/>
            <a:ext cx="1994536" cy="3636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veikslėlis 7" descr="C:\Users\Dainora\Desktop\245169774_6904221542937454_3498269764796370425_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7" t="13535" r="677" b="25777"/>
          <a:stretch/>
        </p:blipFill>
        <p:spPr bwMode="auto">
          <a:xfrm>
            <a:off x="179512" y="130228"/>
            <a:ext cx="2549428" cy="358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Gali būti veikla lauke vaizd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48" y="3284984"/>
            <a:ext cx="1872208" cy="331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ebesis 8"/>
          <p:cNvSpPr/>
          <p:nvPr/>
        </p:nvSpPr>
        <p:spPr>
          <a:xfrm>
            <a:off x="2721520" y="1373488"/>
            <a:ext cx="3146624" cy="169547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11" name="TextBox 10"/>
          <p:cNvSpPr txBox="1"/>
          <p:nvPr/>
        </p:nvSpPr>
        <p:spPr>
          <a:xfrm>
            <a:off x="3012261" y="1682615"/>
            <a:ext cx="2855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DALYVAUJAME MAŽEIKIŲ KLUBO „MANO NAMAI“ ORGANIZUOJAMOSE PARODOSE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xmlns="" id="{D8D48571-EFD8-48CA-A28C-98AB94495B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32" y="53805"/>
            <a:ext cx="2389346" cy="29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9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348"/>
            <a:ext cx="3004045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as 4"/>
          <p:cNvSpPr/>
          <p:nvPr/>
        </p:nvSpPr>
        <p:spPr>
          <a:xfrm>
            <a:off x="3419872" y="0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  <a:endParaRPr lang="lt-LT" dirty="0"/>
          </a:p>
        </p:txBody>
      </p:sp>
      <p:sp>
        <p:nvSpPr>
          <p:cNvPr id="6" name="TextBox 5"/>
          <p:cNvSpPr txBox="1"/>
          <p:nvPr/>
        </p:nvSpPr>
        <p:spPr>
          <a:xfrm>
            <a:off x="3777297" y="247672"/>
            <a:ext cx="1877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Monotype Corsiva" pitchFamily="66" charset="0"/>
              </a:rPr>
              <a:t>PARODOS</a:t>
            </a:r>
            <a:endParaRPr lang="lt-LT" sz="32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C:\Users\Dainora\Downloads\FB_IMG_1694524162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27" y="1484784"/>
            <a:ext cx="2016806" cy="35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ainora\Downloads\FB_IMG_16945241647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14502"/>
            <a:ext cx="2783959" cy="49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199280" y="0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Š</a:t>
            </a:r>
          </a:p>
        </p:txBody>
      </p:sp>
      <p:sp>
        <p:nvSpPr>
          <p:cNvPr id="6" name="Stačiakampis 5"/>
          <p:cNvSpPr/>
          <p:nvPr/>
        </p:nvSpPr>
        <p:spPr>
          <a:xfrm>
            <a:off x="3521028" y="247672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rgbClr val="00B050"/>
                </a:solidFill>
                <a:latin typeface="Monotype Corsiva" pitchFamily="66" charset="0"/>
              </a:rPr>
              <a:t>ŠVENTĖS</a:t>
            </a:r>
          </a:p>
        </p:txBody>
      </p:sp>
      <p:pic>
        <p:nvPicPr>
          <p:cNvPr id="7" name="Paveikslėlis 6" descr="C:\Users\Dainora\Desktop\165470606_1903640256440624_1949877284632874405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0120"/>
            <a:ext cx="5256584" cy="55892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ebesis 9"/>
          <p:cNvSpPr/>
          <p:nvPr/>
        </p:nvSpPr>
        <p:spPr>
          <a:xfrm>
            <a:off x="5508104" y="5373216"/>
            <a:ext cx="2232248" cy="115212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sp>
        <p:nvSpPr>
          <p:cNvPr id="11" name="TextBox 10"/>
          <p:cNvSpPr txBox="1"/>
          <p:nvPr/>
        </p:nvSpPr>
        <p:spPr>
          <a:xfrm>
            <a:off x="5832140" y="562611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„</a:t>
            </a:r>
            <a:r>
              <a:rPr lang="lt-LT" sz="1600" b="1" dirty="0">
                <a:latin typeface="Monotype Corsiva" pitchFamily="66" charset="0"/>
              </a:rPr>
              <a:t>GANDRO SUGRĮŽTUVĖS </a:t>
            </a:r>
            <a:r>
              <a:rPr lang="lt-LT" dirty="0"/>
              <a:t>„</a:t>
            </a:r>
          </a:p>
        </p:txBody>
      </p:sp>
      <p:pic>
        <p:nvPicPr>
          <p:cNvPr id="3074" name="Picture 2" descr="Gali būti 19 žmonių, vaikas, žmonės stovi ir veikla lauke vaizd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04" y="1484784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0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199280" y="0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Š</a:t>
            </a:r>
          </a:p>
        </p:txBody>
      </p:sp>
      <p:sp>
        <p:nvSpPr>
          <p:cNvPr id="5" name="Stačiakampis 4"/>
          <p:cNvSpPr/>
          <p:nvPr/>
        </p:nvSpPr>
        <p:spPr>
          <a:xfrm>
            <a:off x="3521028" y="247672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rgbClr val="00B050"/>
                </a:solidFill>
                <a:latin typeface="Monotype Corsiva" pitchFamily="66" charset="0"/>
              </a:rPr>
              <a:t>ŠVENTĖS</a:t>
            </a:r>
          </a:p>
        </p:txBody>
      </p:sp>
      <p:sp>
        <p:nvSpPr>
          <p:cNvPr id="6" name="Debesis 5"/>
          <p:cNvSpPr/>
          <p:nvPr/>
        </p:nvSpPr>
        <p:spPr>
          <a:xfrm>
            <a:off x="3631332" y="1844824"/>
            <a:ext cx="1728184" cy="115212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pic>
        <p:nvPicPr>
          <p:cNvPr id="4098" name="Picture 2" descr="Gali būti 10 žmonių, žmonės stovi ir veikla lauke vaizd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34" y="1080120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ainora\Desktop\gmp dokumentai\GMP 2021-2022 mokslo metai\Gamtosuagines šventės, parodos\Žemės- Gsndro diena\received_75554616510587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365" y="4427730"/>
            <a:ext cx="3180862" cy="238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Dainora\Desktop\InCollage_20220323_153029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305239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5084" y="2097722"/>
            <a:ext cx="14401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„</a:t>
            </a:r>
            <a:r>
              <a:rPr lang="lt-LT" sz="1600" b="1" dirty="0">
                <a:latin typeface="Monotype Corsiva" pitchFamily="66" charset="0"/>
              </a:rPr>
              <a:t>ŽEMĖS DIENA“</a:t>
            </a:r>
          </a:p>
        </p:txBody>
      </p:sp>
    </p:spTree>
    <p:extLst>
      <p:ext uri="{BB962C8B-B14F-4D97-AF65-F5344CB8AC3E}">
        <p14:creationId xmlns:p14="http://schemas.microsoft.com/office/powerpoint/2010/main" val="3039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532040" y="55648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Š</a:t>
            </a:r>
          </a:p>
        </p:txBody>
      </p:sp>
      <p:sp>
        <p:nvSpPr>
          <p:cNvPr id="5" name="Stačiakampis 4"/>
          <p:cNvSpPr/>
          <p:nvPr/>
        </p:nvSpPr>
        <p:spPr>
          <a:xfrm>
            <a:off x="3779912" y="323945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rgbClr val="00B050"/>
                </a:solidFill>
                <a:latin typeface="Monotype Corsiva" pitchFamily="66" charset="0"/>
              </a:rPr>
              <a:t>ŠVENTĖS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9" y="3559967"/>
            <a:ext cx="3298033" cy="329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Dainora\Desktop\gmp dokumentai\GMP 2021-2022 mokslo metai\GMP dokumentai 2021-2022 metai\Pusiaužemis\272823773_7568931439799791_671044869578973659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9" y="323945"/>
            <a:ext cx="3266104" cy="32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ali būti vaikas, sėdi, stovi ir veikla viduje vaizd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39" y="1160663"/>
            <a:ext cx="4942415" cy="49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ebesis 8"/>
          <p:cNvSpPr/>
          <p:nvPr/>
        </p:nvSpPr>
        <p:spPr>
          <a:xfrm>
            <a:off x="4498034" y="5677217"/>
            <a:ext cx="1728184" cy="115212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sp>
        <p:nvSpPr>
          <p:cNvPr id="6" name="TextBox 5"/>
          <p:cNvSpPr txBox="1"/>
          <p:nvPr/>
        </p:nvSpPr>
        <p:spPr>
          <a:xfrm>
            <a:off x="4537478" y="6084004"/>
            <a:ext cx="1694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PUSIAUŽEMIS</a:t>
            </a:r>
          </a:p>
        </p:txBody>
      </p:sp>
    </p:spTree>
    <p:extLst>
      <p:ext uri="{BB962C8B-B14F-4D97-AF65-F5344CB8AC3E}">
        <p14:creationId xmlns:p14="http://schemas.microsoft.com/office/powerpoint/2010/main" val="404917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as 4"/>
          <p:cNvSpPr/>
          <p:nvPr/>
        </p:nvSpPr>
        <p:spPr>
          <a:xfrm>
            <a:off x="3532040" y="55648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303320"/>
            <a:ext cx="21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dirty="0">
                <a:solidFill>
                  <a:srgbClr val="00B050"/>
                </a:solidFill>
                <a:latin typeface="Monotype Corsiva" pitchFamily="66" charset="0"/>
              </a:rPr>
              <a:t>ŠVENTĖS</a:t>
            </a:r>
          </a:p>
        </p:txBody>
      </p:sp>
      <p:pic>
        <p:nvPicPr>
          <p:cNvPr id="7" name="Paveikslėlis 6" descr="https://www.santarve.lt/images/articles/2023/03/20230310_151918-cop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50" y="4365104"/>
            <a:ext cx="4331184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veikslėlis 7" descr="https://www.santarve.lt/images/articles/2023/03/20230310_151804-copy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5768"/>
            <a:ext cx="4420121" cy="34164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ebesis 8"/>
          <p:cNvSpPr/>
          <p:nvPr/>
        </p:nvSpPr>
        <p:spPr>
          <a:xfrm>
            <a:off x="4947964" y="2723240"/>
            <a:ext cx="1728184" cy="115212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sp>
        <p:nvSpPr>
          <p:cNvPr id="10" name="TextBox 9"/>
          <p:cNvSpPr txBox="1"/>
          <p:nvPr/>
        </p:nvSpPr>
        <p:spPr>
          <a:xfrm>
            <a:off x="5260236" y="2837639"/>
            <a:ext cx="1747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latin typeface="Monotype Corsiva" pitchFamily="66" charset="0"/>
              </a:rPr>
              <a:t>INKILŲ KĖLIMO ŠVENTĖ</a:t>
            </a:r>
          </a:p>
        </p:txBody>
      </p:sp>
    </p:spTree>
    <p:extLst>
      <p:ext uri="{BB962C8B-B14F-4D97-AF65-F5344CB8AC3E}">
        <p14:creationId xmlns:p14="http://schemas.microsoft.com/office/powerpoint/2010/main" val="107405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131840" y="55648"/>
            <a:ext cx="2664296" cy="13571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26064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EDUKACINĖS VALANDĖLĖS</a:t>
            </a:r>
          </a:p>
        </p:txBody>
      </p:sp>
      <p:pic>
        <p:nvPicPr>
          <p:cNvPr id="6" name="Paveikslėlis 5" descr="May be a cartoon of 10 žmonių ir vaika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" y="1052736"/>
            <a:ext cx="3314608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 descr="May be a cartoon of ekrana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31" y="4477088"/>
            <a:ext cx="2256160" cy="22539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ebesis 7"/>
          <p:cNvSpPr/>
          <p:nvPr/>
        </p:nvSpPr>
        <p:spPr>
          <a:xfrm>
            <a:off x="0" y="5061709"/>
            <a:ext cx="2080148" cy="108012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sp>
        <p:nvSpPr>
          <p:cNvPr id="9" name="TextBox 8"/>
          <p:cNvSpPr txBox="1"/>
          <p:nvPr/>
        </p:nvSpPr>
        <p:spPr>
          <a:xfrm>
            <a:off x="105264" y="5234135"/>
            <a:ext cx="201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       SVEČIUOSE </a:t>
            </a:r>
          </a:p>
          <a:p>
            <a:r>
              <a:rPr lang="lt-LT" sz="1600" b="1" dirty="0">
                <a:latin typeface="Monotype Corsiva" pitchFamily="66" charset="0"/>
              </a:rPr>
              <a:t>KONTEINERIUKAI</a:t>
            </a:r>
          </a:p>
        </p:txBody>
      </p:sp>
      <p:pic>
        <p:nvPicPr>
          <p:cNvPr id="11" name="Paveikslėlis 10" descr="C:\Users\Dainora\Desktop\New folder\IMG_287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80" y="1444800"/>
            <a:ext cx="4579620" cy="45796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ebesis 11"/>
          <p:cNvSpPr/>
          <p:nvPr/>
        </p:nvSpPr>
        <p:spPr>
          <a:xfrm>
            <a:off x="4784476" y="5339186"/>
            <a:ext cx="2720380" cy="1370467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sp>
        <p:nvSpPr>
          <p:cNvPr id="13" name="TextBox 12"/>
          <p:cNvSpPr txBox="1"/>
          <p:nvPr/>
        </p:nvSpPr>
        <p:spPr>
          <a:xfrm>
            <a:off x="4901574" y="5234135"/>
            <a:ext cx="248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t-LT" sz="1600" b="1" dirty="0">
              <a:latin typeface="Monotype Corsiva" pitchFamily="66" charset="0"/>
            </a:endParaRPr>
          </a:p>
          <a:p>
            <a:endParaRPr lang="lt-LT" sz="1600" b="1" dirty="0">
              <a:latin typeface="Monotype Corsiva" pitchFamily="66" charset="0"/>
            </a:endParaRPr>
          </a:p>
          <a:p>
            <a:r>
              <a:rPr lang="lt-LT" sz="1600" b="1" dirty="0">
                <a:latin typeface="Monotype Corsiva" pitchFamily="66" charset="0"/>
              </a:rPr>
              <a:t>   VIKTORINA„RŪŠIUOJU,   GYVENU GRAŽIAU  </a:t>
            </a:r>
          </a:p>
          <a:p>
            <a:r>
              <a:rPr lang="lt-LT" sz="1600" b="1" dirty="0">
                <a:latin typeface="Monotype Corsiva" pitchFamily="66" charset="0"/>
              </a:rPr>
              <a:t>         IR SVEIKIAU“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3835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347864" y="0"/>
            <a:ext cx="2768152" cy="13571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1800" y="24697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EDUKACINĖS VALANDĖLĖS</a:t>
            </a:r>
          </a:p>
        </p:txBody>
      </p:sp>
      <p:pic>
        <p:nvPicPr>
          <p:cNvPr id="6" name="Paveikslėlis 5" descr="Gali būti 5 žmonės, vaikas, žmonės stovi ir veikla viduje vaizda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8" y="1349606"/>
            <a:ext cx="3897242" cy="39516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ebesis 6"/>
          <p:cNvSpPr/>
          <p:nvPr/>
        </p:nvSpPr>
        <p:spPr>
          <a:xfrm>
            <a:off x="467544" y="5453419"/>
            <a:ext cx="2161353" cy="108012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5680082"/>
            <a:ext cx="1552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MOLIŪGŲ IR OBUOLIŲ FIESTA</a:t>
            </a:r>
          </a:p>
        </p:txBody>
      </p:sp>
      <p:pic>
        <p:nvPicPr>
          <p:cNvPr id="10" name="Paveikslėlis 9" descr="C:\Users\Vartotojas\Desktop\267565366_7266230543403217_4982326976608042837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9606"/>
            <a:ext cx="3887842" cy="42658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ebesis 10"/>
          <p:cNvSpPr/>
          <p:nvPr/>
        </p:nvSpPr>
        <p:spPr>
          <a:xfrm>
            <a:off x="6804248" y="5661248"/>
            <a:ext cx="2378759" cy="108012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sp>
        <p:nvSpPr>
          <p:cNvPr id="12" name="TextBox 11"/>
          <p:cNvSpPr txBox="1"/>
          <p:nvPr/>
        </p:nvSpPr>
        <p:spPr>
          <a:xfrm>
            <a:off x="6919927" y="5762783"/>
            <a:ext cx="22767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,,</a:t>
            </a:r>
            <a:r>
              <a:rPr lang="lt-LT" sz="1600" b="1" dirty="0">
                <a:latin typeface="Monotype Corsiva" pitchFamily="66" charset="0"/>
              </a:rPr>
              <a:t>VAISTAI GYDO NUO VIENOS LIGOS, ARBATA NUO VISŲ“</a:t>
            </a:r>
          </a:p>
        </p:txBody>
      </p:sp>
    </p:spTree>
    <p:extLst>
      <p:ext uri="{BB962C8B-B14F-4D97-AF65-F5344CB8AC3E}">
        <p14:creationId xmlns:p14="http://schemas.microsoft.com/office/powerpoint/2010/main" val="182425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2087723" y="33192"/>
            <a:ext cx="4536504" cy="13407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5" name="TextBox 4"/>
          <p:cNvSpPr txBox="1"/>
          <p:nvPr/>
        </p:nvSpPr>
        <p:spPr>
          <a:xfrm>
            <a:off x="2843808" y="85228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Monotype Corsiva" pitchFamily="66" charset="0"/>
              </a:rPr>
              <a:t>EDUKACIN</a:t>
            </a:r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Ė</a:t>
            </a:r>
            <a:r>
              <a:rPr lang="en-US" sz="2400" b="1" dirty="0">
                <a:solidFill>
                  <a:srgbClr val="00B050"/>
                </a:solidFill>
                <a:latin typeface="Monotype Corsiva" pitchFamily="66" charset="0"/>
              </a:rPr>
              <a:t>S</a:t>
            </a:r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</a:p>
          <a:p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„ ŽALIOJO RAŠTINGUMO“</a:t>
            </a:r>
            <a:r>
              <a:rPr lang="en-US" sz="2400" b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Monotype Corsiva" pitchFamily="66" charset="0"/>
              </a:rPr>
              <a:t>VALAND</a:t>
            </a:r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ĖLĖS</a:t>
            </a:r>
          </a:p>
        </p:txBody>
      </p:sp>
      <p:sp>
        <p:nvSpPr>
          <p:cNvPr id="6" name="Debesis 5"/>
          <p:cNvSpPr/>
          <p:nvPr/>
        </p:nvSpPr>
        <p:spPr>
          <a:xfrm>
            <a:off x="711442" y="5684242"/>
            <a:ext cx="3644533" cy="108012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pic>
        <p:nvPicPr>
          <p:cNvPr id="1026" name="Picture 2" descr="C:\Users\Dainora\Desktop\InCollage_20230912_155800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4224"/>
            <a:ext cx="4292605" cy="429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97490" y="5808805"/>
            <a:ext cx="3112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KALĖDŲ SENELIO ATVIRUKAS </a:t>
            </a:r>
          </a:p>
          <a:p>
            <a:r>
              <a:rPr lang="lt-LT" sz="1600" b="1" dirty="0">
                <a:latin typeface="Monotype Corsiva" pitchFamily="66" charset="0"/>
              </a:rPr>
              <a:t>PANAUDOJANT </a:t>
            </a:r>
          </a:p>
          <a:p>
            <a:r>
              <a:rPr lang="lt-LT" sz="1600" b="1" dirty="0">
                <a:latin typeface="Monotype Corsiva" pitchFamily="66" charset="0"/>
              </a:rPr>
              <a:t>ANTRINES ŽALIAVAS</a:t>
            </a:r>
          </a:p>
        </p:txBody>
      </p:sp>
      <p:pic>
        <p:nvPicPr>
          <p:cNvPr id="10" name="Paveikslėlis 9" descr="C:\Users\Dainora\Desktop\332086006_2495795863952164_7195496023278447214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35770"/>
            <a:ext cx="4104054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ebesis 10"/>
          <p:cNvSpPr/>
          <p:nvPr/>
        </p:nvSpPr>
        <p:spPr>
          <a:xfrm>
            <a:off x="5695511" y="5761956"/>
            <a:ext cx="2376265" cy="108012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sp>
        <p:nvSpPr>
          <p:cNvPr id="9" name="TextBox 8"/>
          <p:cNvSpPr txBox="1"/>
          <p:nvPr/>
        </p:nvSpPr>
        <p:spPr>
          <a:xfrm>
            <a:off x="5992704" y="6009628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KAZIUKO MUGĖS</a:t>
            </a:r>
          </a:p>
          <a:p>
            <a:r>
              <a:rPr lang="lt-LT" sz="1600" b="1" dirty="0">
                <a:latin typeface="Monotype Corsiva" pitchFamily="66" charset="0"/>
              </a:rPr>
              <a:t>DIRBINIAI</a:t>
            </a:r>
          </a:p>
        </p:txBody>
      </p:sp>
    </p:spTree>
    <p:extLst>
      <p:ext uri="{BB962C8B-B14F-4D97-AF65-F5344CB8AC3E}">
        <p14:creationId xmlns:p14="http://schemas.microsoft.com/office/powerpoint/2010/main" val="20982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lt-LT" sz="2800" dirty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lt-LT" sz="2800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lt-LT" sz="2800" dirty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lt-LT" sz="2800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lt-LT" sz="2800" dirty="0">
                <a:latin typeface="Monotype Corsiva" pitchFamily="66" charset="0"/>
              </a:rPr>
              <a:t/>
            </a:r>
            <a:br>
              <a:rPr lang="lt-LT" sz="2800" dirty="0">
                <a:latin typeface="Monotype Corsiva" pitchFamily="66" charset="0"/>
              </a:rPr>
            </a:br>
            <a:r>
              <a:rPr lang="lt-LT" sz="2800" dirty="0"/>
              <a:t/>
            </a:r>
            <a:br>
              <a:rPr lang="lt-LT" sz="2800" dirty="0"/>
            </a:br>
            <a:r>
              <a:rPr lang="lt-LT" sz="2800" dirty="0"/>
              <a:t/>
            </a:r>
            <a:br>
              <a:rPr lang="lt-LT" sz="2800" dirty="0"/>
            </a:br>
            <a:r>
              <a:rPr lang="lt-LT" sz="3600" dirty="0"/>
              <a:t> </a:t>
            </a:r>
            <a:r>
              <a:rPr lang="lt-LT" sz="2800" dirty="0"/>
              <a:t/>
            </a:r>
            <a:br>
              <a:rPr lang="lt-LT" sz="2800" dirty="0"/>
            </a:br>
            <a:r>
              <a:rPr lang="lt-LT" sz="2800" dirty="0">
                <a:latin typeface="Monotype Corsiva" pitchFamily="66" charset="0"/>
              </a:rPr>
              <a:t>Gamtosauginis ugdymas formuoja vaiko supratimą, kaip reikia saugoti gamtą, padeda suprasti, kokia svarbi gamtos pusiausvyra, nes kiekvienas gyvūnas, augalas užima tam tikrą vietą ekosistemoje. Todėl mūsų pareiga – skatinti, sudominti kiekvieną vaiką, kad jis suprastų, kaip prižiūrėti, mylėti ir saugoti gamtą.</a:t>
            </a:r>
            <a:br>
              <a:rPr lang="lt-LT" sz="2800" dirty="0">
                <a:latin typeface="Monotype Corsiva" pitchFamily="66" charset="0"/>
              </a:rPr>
            </a:br>
            <a:r>
              <a:rPr lang="lt-LT" sz="2800" dirty="0">
                <a:latin typeface="Monotype Corsiva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556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as 7"/>
          <p:cNvSpPr/>
          <p:nvPr/>
        </p:nvSpPr>
        <p:spPr>
          <a:xfrm>
            <a:off x="2087723" y="33192"/>
            <a:ext cx="4536504" cy="13407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9" name="TextBox 8"/>
          <p:cNvSpPr txBox="1"/>
          <p:nvPr/>
        </p:nvSpPr>
        <p:spPr>
          <a:xfrm>
            <a:off x="2393756" y="241911"/>
            <a:ext cx="3924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EDUKACINĖS VALANDĖLĖ</a:t>
            </a:r>
          </a:p>
          <a:p>
            <a:pPr algn="ctr"/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„ŽALIASIS TAŠKAS“</a:t>
            </a:r>
          </a:p>
          <a:p>
            <a:pPr algn="ctr"/>
            <a:endParaRPr lang="lt-LT" sz="24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Dainora\Downloads\Screenshot_20230912_161240_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2" y="1442240"/>
            <a:ext cx="5382295" cy="529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ebesis 10"/>
          <p:cNvSpPr/>
          <p:nvPr/>
        </p:nvSpPr>
        <p:spPr>
          <a:xfrm>
            <a:off x="6318193" y="3303104"/>
            <a:ext cx="2718303" cy="120601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sp>
        <p:nvSpPr>
          <p:cNvPr id="10" name="TextBox 9"/>
          <p:cNvSpPr txBox="1"/>
          <p:nvPr/>
        </p:nvSpPr>
        <p:spPr>
          <a:xfrm>
            <a:off x="6624227" y="3519998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 dirty="0">
                <a:latin typeface="Monotype Corsiva" pitchFamily="66" charset="0"/>
              </a:rPr>
              <a:t>RŪŠIAVIMUI </a:t>
            </a:r>
          </a:p>
          <a:p>
            <a:r>
              <a:rPr lang="lt-LT" b="1" dirty="0">
                <a:latin typeface="Monotype Corsiva" pitchFamily="66" charset="0"/>
              </a:rPr>
              <a:t>ATOSTOGŲ NĖRA“</a:t>
            </a:r>
          </a:p>
        </p:txBody>
      </p:sp>
    </p:spTree>
    <p:extLst>
      <p:ext uri="{BB962C8B-B14F-4D97-AF65-F5344CB8AC3E}">
        <p14:creationId xmlns:p14="http://schemas.microsoft.com/office/powerpoint/2010/main" val="320265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419872" y="21206"/>
            <a:ext cx="3024336" cy="13571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1920" y="121790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GAMTOS </a:t>
            </a:r>
          </a:p>
          <a:p>
            <a:pPr algn="ctr"/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PAŽINIMAS SU </a:t>
            </a:r>
          </a:p>
          <a:p>
            <a:pPr algn="ctr"/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STEAM</a:t>
            </a:r>
          </a:p>
        </p:txBody>
      </p:sp>
      <p:pic>
        <p:nvPicPr>
          <p:cNvPr id="6" name="Paveikslėlis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32" y="121790"/>
            <a:ext cx="3240360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615" y="1032168"/>
            <a:ext cx="2607965" cy="2650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veikslėlis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34" y="3966206"/>
            <a:ext cx="2724912" cy="290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veikslėlis 8" descr="C:\Users\Vartotojas\Desktop\IMG_20211129_092000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16" y="1378334"/>
            <a:ext cx="3159740" cy="2138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271743203_986166792014746_6675108623678130393_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603"/>
            <a:ext cx="384164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ebesis 10"/>
          <p:cNvSpPr/>
          <p:nvPr/>
        </p:nvSpPr>
        <p:spPr>
          <a:xfrm>
            <a:off x="4174754" y="3517523"/>
            <a:ext cx="2292285" cy="108012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sp>
        <p:nvSpPr>
          <p:cNvPr id="12" name="TextBox 11"/>
          <p:cNvSpPr txBox="1"/>
          <p:nvPr/>
        </p:nvSpPr>
        <p:spPr>
          <a:xfrm>
            <a:off x="4551642" y="3678726"/>
            <a:ext cx="1604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PASAULINĖ SNIEGO  DIENA SU STEAM</a:t>
            </a:r>
          </a:p>
        </p:txBody>
      </p:sp>
      <p:pic>
        <p:nvPicPr>
          <p:cNvPr id="13" name="Paveikslėlis 12" descr="C:\Users\Vartotojas\Desktop\received_1859513124255570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52" y="4597644"/>
            <a:ext cx="1889916" cy="2143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53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637016" y="33192"/>
            <a:ext cx="3239240" cy="14515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GAMTOS PAŽINIMAS SU </a:t>
            </a:r>
          </a:p>
          <a:p>
            <a:pPr algn="ctr"/>
            <a:r>
              <a:rPr lang="lt-LT" sz="2400" b="1" dirty="0">
                <a:solidFill>
                  <a:srgbClr val="00B050"/>
                </a:solidFill>
                <a:latin typeface="Monotype Corsiva" pitchFamily="66" charset="0"/>
              </a:rPr>
              <a:t>STEAM</a:t>
            </a:r>
          </a:p>
        </p:txBody>
      </p:sp>
      <p:pic>
        <p:nvPicPr>
          <p:cNvPr id="5" name="Paveikslėlis 4" descr="Gali būti vienas ar daugiau žmonių, žmonės stovi ir veikla lauke vaizda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" y="247817"/>
            <a:ext cx="3038475" cy="30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ebesis 6"/>
          <p:cNvSpPr/>
          <p:nvPr/>
        </p:nvSpPr>
        <p:spPr>
          <a:xfrm>
            <a:off x="2843808" y="5632722"/>
            <a:ext cx="2520280" cy="108012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gG</a:t>
            </a:r>
            <a:endParaRPr lang="lt-LT" dirty="0"/>
          </a:p>
        </p:txBody>
      </p:sp>
      <p:pic>
        <p:nvPicPr>
          <p:cNvPr id="9" name="Paveikslėlis 8" descr="Gali būti vaikas, stovi ir veikla viduje vaizda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44" y="3717032"/>
            <a:ext cx="2905125" cy="29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052762" y="5844618"/>
            <a:ext cx="216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RUDENS GĖRYBIŲ KONCERVAVIMAS</a:t>
            </a:r>
          </a:p>
        </p:txBody>
      </p:sp>
      <p:pic>
        <p:nvPicPr>
          <p:cNvPr id="11" name="Paveikslėlis 10" descr="https://scontent.fvno4-1.fna.fbcdn.net/v/t39.30808-6/p600x600/241862464_6739189922773951_6056747844574490915_n.jpg?_nc_cat=106&amp;ccb=1-5&amp;_nc_sid=730e14&amp;_nc_ohc=yqIK9b792lEAX_A4kzB&amp;_nc_ht=scontent.fvno4-1.fna&amp;oh=6e6c372c25b14f1a494431368b38bacb&amp;oe=6150590D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51253"/>
            <a:ext cx="3432810" cy="34328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ebesis 11"/>
          <p:cNvSpPr/>
          <p:nvPr/>
        </p:nvSpPr>
        <p:spPr>
          <a:xfrm>
            <a:off x="6488706" y="947007"/>
            <a:ext cx="2447756" cy="107555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gEEG</a:t>
            </a:r>
            <a:endParaRPr lang="lt-LT" dirty="0"/>
          </a:p>
        </p:txBody>
      </p:sp>
      <p:sp>
        <p:nvSpPr>
          <p:cNvPr id="14" name="TextBox 13"/>
          <p:cNvSpPr txBox="1"/>
          <p:nvPr/>
        </p:nvSpPr>
        <p:spPr>
          <a:xfrm>
            <a:off x="6824340" y="1069285"/>
            <a:ext cx="1776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EKPERIMENTAS „KAS GYVENA PO KELMU“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53765" y="3515219"/>
            <a:ext cx="206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 </a:t>
            </a:r>
            <a:endParaRPr lang="lt-LT" sz="1600" b="1" dirty="0">
              <a:latin typeface="Monotype Corsiva" pitchFamily="66" charset="0"/>
            </a:endParaRPr>
          </a:p>
        </p:txBody>
      </p:sp>
      <p:pic>
        <p:nvPicPr>
          <p:cNvPr id="13" name="Paveikslėlis 12" descr="C:\Users\Dainora\Desktop\Dalyvavome projekte aš žemės vaikas\IMG_20210326_10160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58" y="4869160"/>
            <a:ext cx="2299804" cy="1892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aveikslėlis 14" descr="C:\Users\Dainora\Desktop\165291152_3786099364802940_8720633304541506511_n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60" y="5330677"/>
            <a:ext cx="1083068" cy="147174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Debesis 18"/>
          <p:cNvSpPr/>
          <p:nvPr/>
        </p:nvSpPr>
        <p:spPr>
          <a:xfrm>
            <a:off x="6667387" y="3308012"/>
            <a:ext cx="2376264" cy="136815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b="1" dirty="0">
                <a:latin typeface="Monotype Corsiva" pitchFamily="66" charset="0"/>
              </a:rPr>
              <a:t>AŠ -ŽEMĖS VAIKAS: TYRINĖJU IR ATRANDU“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69755" y="3391923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latin typeface="Monotype Corsiva" pitchFamily="66" charset="0"/>
              </a:rPr>
              <a:t>AŠ -ŽEMĖS VAIKAS: TYRINĖJU IR ATRANDU“</a:t>
            </a:r>
          </a:p>
        </p:txBody>
      </p:sp>
    </p:spTree>
    <p:extLst>
      <p:ext uri="{BB962C8B-B14F-4D97-AF65-F5344CB8AC3E}">
        <p14:creationId xmlns:p14="http://schemas.microsoft.com/office/powerpoint/2010/main" val="63140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655312" y="48096"/>
            <a:ext cx="3239240" cy="14515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rgbClr val="00B050"/>
                </a:solidFill>
                <a:latin typeface="Monotype Corsiva" pitchFamily="66" charset="0"/>
              </a:rPr>
              <a:t>DALYVAVIMAS RESPUBLIKINIUOSE KONKURSUOSE</a:t>
            </a:r>
          </a:p>
        </p:txBody>
      </p:sp>
      <p:pic>
        <p:nvPicPr>
          <p:cNvPr id="5" name="Paveikslėlis 4" descr="C:\Users\Vartotojas\Desktop\Dainoros naujausios foto ryškinimui\IMG_20201229_1029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8" y="2492896"/>
            <a:ext cx="4230038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ebesis 6"/>
          <p:cNvSpPr/>
          <p:nvPr/>
        </p:nvSpPr>
        <p:spPr>
          <a:xfrm>
            <a:off x="0" y="188640"/>
            <a:ext cx="3816424" cy="230425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="1" cap="all" dirty="0">
                <a:solidFill>
                  <a:schemeClr val="tx1"/>
                </a:solidFill>
                <a:latin typeface="Monotype Corsiva" pitchFamily="66" charset="0"/>
              </a:rPr>
              <a:t>Dalyvavome mes rūšiuojam konkurse „Saugau ne tik save, bet ir aplinką. Kaukę nešioju, elektronikos ir baterijų atliekas rūšiuoju!”</a:t>
            </a:r>
          </a:p>
        </p:txBody>
      </p:sp>
      <p:pic>
        <p:nvPicPr>
          <p:cNvPr id="9" name="Paveikslėlis 8" descr="C:\Users\Dainora\Desktop\IMG_20211001_1408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38"/>
          <a:stretch/>
        </p:blipFill>
        <p:spPr bwMode="auto">
          <a:xfrm>
            <a:off x="4499992" y="3356992"/>
            <a:ext cx="4176651" cy="31958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ebesis 9"/>
          <p:cNvSpPr/>
          <p:nvPr/>
        </p:nvSpPr>
        <p:spPr>
          <a:xfrm>
            <a:off x="4355976" y="2276872"/>
            <a:ext cx="2808312" cy="194421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="1" dirty="0">
                <a:solidFill>
                  <a:schemeClr val="tx1"/>
                </a:solidFill>
                <a:latin typeface="Monotype Corsiva" pitchFamily="66" charset="0"/>
              </a:rPr>
              <a:t>DALYVAVAVOME  EKOLOGINIAME KONKURSE „ŽALIASIS LĖKTUVĖLIS 2021“</a:t>
            </a:r>
          </a:p>
        </p:txBody>
      </p:sp>
    </p:spTree>
    <p:extLst>
      <p:ext uri="{BB962C8B-B14F-4D97-AF65-F5344CB8AC3E}">
        <p14:creationId xmlns:p14="http://schemas.microsoft.com/office/powerpoint/2010/main" val="26908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275856" y="-13672"/>
            <a:ext cx="3239240" cy="11521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rgbClr val="00B050"/>
                </a:solidFill>
                <a:latin typeface="Monotype Corsiva" pitchFamily="66" charset="0"/>
              </a:rPr>
              <a:t>DALYVAVIMAS RESPUBLIKINIUOSE KONKURSUOSE</a:t>
            </a:r>
          </a:p>
        </p:txBody>
      </p:sp>
      <p:pic>
        <p:nvPicPr>
          <p:cNvPr id="5" name="Paveikslėlis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0"/>
            <a:ext cx="2472739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veikslėlis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80" y="4359751"/>
            <a:ext cx="3300020" cy="2385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58474"/>
            <a:ext cx="2906831" cy="269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veikslėlis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52911"/>
            <a:ext cx="2771800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veikslėlis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36" y="836712"/>
            <a:ext cx="2841764" cy="301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veikslėlis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1" y="2544092"/>
            <a:ext cx="2472739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aveikslėlis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4" y="4748936"/>
            <a:ext cx="2068066" cy="19960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ebesis 11"/>
          <p:cNvSpPr/>
          <p:nvPr/>
        </p:nvSpPr>
        <p:spPr>
          <a:xfrm>
            <a:off x="4139952" y="3171301"/>
            <a:ext cx="2592288" cy="149786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800" b="1" dirty="0">
              <a:solidFill>
                <a:schemeClr val="tx1"/>
              </a:solidFill>
              <a:latin typeface="Monotype Corsiva" pitchFamily="66" charset="0"/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Monotype Corsiva" pitchFamily="66" charset="0"/>
              </a:rPr>
              <a:t>EKOLOGINIAMEKONKURSE </a:t>
            </a:r>
            <a:r>
              <a:rPr lang="en-US" sz="1600" b="1" dirty="0">
                <a:solidFill>
                  <a:schemeClr val="tx1"/>
                </a:solidFill>
                <a:latin typeface="Monotype Corsiva" pitchFamily="66" charset="0"/>
              </a:rPr>
              <a:t>“MANO  </a:t>
            </a:r>
            <a:r>
              <a:rPr lang="lt-LT" sz="1600" b="1" dirty="0">
                <a:solidFill>
                  <a:schemeClr val="tx1"/>
                </a:solidFill>
                <a:latin typeface="Monotype Corsiva" pitchFamily="66" charset="0"/>
              </a:rPr>
              <a:t>ŽALIOJI PALANGĖ“</a:t>
            </a:r>
          </a:p>
        </p:txBody>
      </p:sp>
    </p:spTree>
    <p:extLst>
      <p:ext uri="{BB962C8B-B14F-4D97-AF65-F5344CB8AC3E}">
        <p14:creationId xmlns:p14="http://schemas.microsoft.com/office/powerpoint/2010/main" val="19083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412275" y="48096"/>
            <a:ext cx="3618696" cy="12926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rgbClr val="00B050"/>
                </a:solidFill>
                <a:latin typeface="Monotype Corsiva" pitchFamily="66" charset="0"/>
              </a:rPr>
              <a:t>DALYVAVIMAS RESPUBLIKINĖSE AKCIJOSE, PARODOSE, GAMTOS TEMATIKA</a:t>
            </a:r>
          </a:p>
        </p:txBody>
      </p:sp>
      <p:pic>
        <p:nvPicPr>
          <p:cNvPr id="5" name="Paveikslėlis 4" descr="C:\Users\Vartotojas\AppData\Local\Microsoft\Windows\INetCache\Content.Word\121557001_845751536228959_1648124458382533045_n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3460202" cy="2517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veikslėlis 5" descr="C:\Users\Vartotojas\AppData\Local\Microsoft\Windows\INetCache\Content.Word\121700255_565048764267411_7167454305297391537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12776"/>
            <a:ext cx="2378229" cy="256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 descr="C:\Users\Vartotojas\Desktop\121637886_379109043469650_8594615178277568586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4113313"/>
            <a:ext cx="2230737" cy="259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veikslėlis 7" descr="C:\Users\Vartotojas\Desktop\121685021_347899953195743_2079136969549830706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41" y="1844824"/>
            <a:ext cx="2519564" cy="279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veikslėlis 8" descr="C:\Users\Vartotojas\Desktop\121641562_399569718106682_8254230135204031330_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2" y="3622578"/>
            <a:ext cx="4030980" cy="311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ebesis 9"/>
          <p:cNvSpPr/>
          <p:nvPr/>
        </p:nvSpPr>
        <p:spPr>
          <a:xfrm>
            <a:off x="4026396" y="4764461"/>
            <a:ext cx="2475577" cy="194421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1600" b="1" dirty="0">
              <a:solidFill>
                <a:schemeClr val="tx1"/>
              </a:solidFill>
              <a:latin typeface="Monotype Corsiva" pitchFamily="66" charset="0"/>
            </a:endParaRPr>
          </a:p>
          <a:p>
            <a:pPr algn="ctr"/>
            <a:r>
              <a:rPr lang="lt-LT" sz="1600" b="1" dirty="0">
                <a:solidFill>
                  <a:schemeClr val="tx1"/>
                </a:solidFill>
                <a:latin typeface="Monotype Corsiva" pitchFamily="66" charset="0"/>
              </a:rPr>
              <a:t>TARPTAUTINĖ VIRTUALI PARODA „KĄ RUDENS GĖRYBĖS SLEPIA“</a:t>
            </a:r>
          </a:p>
        </p:txBody>
      </p:sp>
    </p:spTree>
    <p:extLst>
      <p:ext uri="{BB962C8B-B14F-4D97-AF65-F5344CB8AC3E}">
        <p14:creationId xmlns:p14="http://schemas.microsoft.com/office/powerpoint/2010/main" val="42119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438546" y="65264"/>
            <a:ext cx="3618696" cy="14195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rgbClr val="00B050"/>
                </a:solidFill>
                <a:latin typeface="Monotype Corsiva" pitchFamily="66" charset="0"/>
              </a:rPr>
              <a:t>DALYVAVIMAS RESPUBLIKINĖSE AKCIJOSE, PARODOSE, GAMTOS TEMATIKA</a:t>
            </a:r>
          </a:p>
        </p:txBody>
      </p:sp>
      <p:pic>
        <p:nvPicPr>
          <p:cNvPr id="5" name="Paveikslėlis 4" descr="C:\Users\Vartotojas\Desktop\20181024_14055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1"/>
          <a:stretch/>
        </p:blipFill>
        <p:spPr bwMode="auto">
          <a:xfrm>
            <a:off x="0" y="218384"/>
            <a:ext cx="2029222" cy="19335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aveikslėlis 5" descr="C:\Users\Vartotojas\Desktop\242699451_612506703467498_5766141105655272660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8815"/>
            <a:ext cx="3275856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 descr="C:\Users\Vartotojas\Desktop\242605884_4391477284223926_758828429150297200_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5" r="20912"/>
          <a:stretch/>
        </p:blipFill>
        <p:spPr bwMode="auto">
          <a:xfrm>
            <a:off x="-16047" y="2122196"/>
            <a:ext cx="2224781" cy="2723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aveikslėlis 7" descr="Nėra nuotraukos aprašo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856" y="5044000"/>
            <a:ext cx="3076376" cy="184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veikslėlis 8" descr="Nėra nuotraukos aprašo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80" y="1391588"/>
            <a:ext cx="2328863" cy="302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veikslėlis 9" descr="Nėra nuotraukos aprašo.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6"/>
          <a:stretch/>
        </p:blipFill>
        <p:spPr bwMode="auto">
          <a:xfrm>
            <a:off x="6797766" y="4419198"/>
            <a:ext cx="2333625" cy="2387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aveikslėlis 10" descr="Gali būti 2 žmonės vaizdas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608" y="3137293"/>
            <a:ext cx="2476624" cy="191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aveikslėlis 11" descr="C:\Users\Vartotojas\Desktop\244414356_385954163066487_3160735167093391405_n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34" y="2283297"/>
            <a:ext cx="1591434" cy="256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aveikslėlis 12" descr="Gali būti 1 asmuo ir vaisius vaizdas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205066"/>
            <a:ext cx="1072523" cy="196019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Debesis 13"/>
          <p:cNvSpPr/>
          <p:nvPr/>
        </p:nvSpPr>
        <p:spPr>
          <a:xfrm>
            <a:off x="3595288" y="1483863"/>
            <a:ext cx="2952328" cy="165343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400" b="1" dirty="0">
                <a:solidFill>
                  <a:schemeClr val="tx1"/>
                </a:solidFill>
                <a:latin typeface="Monotype Corsiva" pitchFamily="66" charset="0"/>
              </a:rPr>
              <a:t>           DALYVAVOME RESPUBLIKINĖSE PARODOSE: „MOLIŪGAS DARŽO KARALIUS“, MOLIŪGŲ FIEST</a:t>
            </a:r>
            <a:r>
              <a:rPr lang="lt-LT" sz="1600" b="1" dirty="0">
                <a:solidFill>
                  <a:schemeClr val="tx1"/>
                </a:solidFill>
                <a:latin typeface="Monotype Corsiva" pitchFamily="66" charset="0"/>
              </a:rPr>
              <a:t>A“.</a:t>
            </a:r>
          </a:p>
        </p:txBody>
      </p:sp>
    </p:spTree>
    <p:extLst>
      <p:ext uri="{BB962C8B-B14F-4D97-AF65-F5344CB8AC3E}">
        <p14:creationId xmlns:p14="http://schemas.microsoft.com/office/powerpoint/2010/main" val="234042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as 4"/>
          <p:cNvSpPr/>
          <p:nvPr/>
        </p:nvSpPr>
        <p:spPr>
          <a:xfrm>
            <a:off x="3438546" y="65264"/>
            <a:ext cx="3618696" cy="14195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rgbClr val="00B050"/>
                </a:solidFill>
                <a:latin typeface="Monotype Corsiva" pitchFamily="66" charset="0"/>
              </a:rPr>
              <a:t>DALYVAVIMAS  TARPTAUTINIUOSE SEMINARUOSE</a:t>
            </a:r>
          </a:p>
        </p:txBody>
      </p:sp>
      <p:pic>
        <p:nvPicPr>
          <p:cNvPr id="6" name="Paveikslėlis 5" descr="C:\Users\Dainora\Desktop\345151706_1239819206786646_8989708141176682123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268760"/>
            <a:ext cx="3168352" cy="45373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ebesis 6"/>
          <p:cNvSpPr/>
          <p:nvPr/>
        </p:nvSpPr>
        <p:spPr>
          <a:xfrm>
            <a:off x="4104914" y="1772816"/>
            <a:ext cx="4643550" cy="280831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400" b="1" dirty="0">
                <a:solidFill>
                  <a:schemeClr val="tx1"/>
                </a:solidFill>
                <a:latin typeface="Monotype Corsiva" pitchFamily="66" charset="0"/>
              </a:rPr>
              <a:t>           </a:t>
            </a:r>
            <a:endParaRPr lang="lt-LT" sz="16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2092206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>
                <a:latin typeface="Monotype Corsiva" pitchFamily="66" charset="0"/>
              </a:rPr>
              <a:t>MOKYTOJA DONATA DALYVAVO ERASMUS+ TCA ORGANIZUOTAME SEMINARE „EDUCATON FOR SUSTAINABLE DEVELOPMENT“    ODENSĖJE DANIJOJE</a:t>
            </a:r>
          </a:p>
        </p:txBody>
      </p:sp>
    </p:spTree>
    <p:extLst>
      <p:ext uri="{BB962C8B-B14F-4D97-AF65-F5344CB8AC3E}">
        <p14:creationId xmlns:p14="http://schemas.microsoft.com/office/powerpoint/2010/main" val="23669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177937" y="0"/>
            <a:ext cx="3509718" cy="10731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rgbClr val="00B050"/>
                </a:solidFill>
                <a:latin typeface="Monotype Corsiva" pitchFamily="66" charset="0"/>
              </a:rPr>
              <a:t>DARŽELIO APLINKOS </a:t>
            </a:r>
          </a:p>
          <a:p>
            <a:pPr algn="ctr"/>
            <a:r>
              <a:rPr lang="lt-LT" b="1" dirty="0">
                <a:solidFill>
                  <a:srgbClr val="00B050"/>
                </a:solidFill>
                <a:latin typeface="Monotype Corsiva" pitchFamily="66" charset="0"/>
              </a:rPr>
              <a:t>PUOŠIMAS</a:t>
            </a:r>
          </a:p>
        </p:txBody>
      </p:sp>
      <p:pic>
        <p:nvPicPr>
          <p:cNvPr id="5" name="Paveikslėlis 4" descr="C:\Users\Vartotojas\Desktop\267552140_7258014074224864_6589304755849130021_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9"/>
          <a:stretch/>
        </p:blipFill>
        <p:spPr bwMode="auto">
          <a:xfrm>
            <a:off x="7020272" y="4304407"/>
            <a:ext cx="1957888" cy="2320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veikslėlis 5" descr="C:\Users\Vartotojas\Desktop\received_498338974906201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9" b="17388"/>
          <a:stretch/>
        </p:blipFill>
        <p:spPr bwMode="auto">
          <a:xfrm>
            <a:off x="4552479" y="4260437"/>
            <a:ext cx="2135176" cy="2320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 descr="C:\Users\Vartotojas\Desktop\received_377716114156091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1"/>
          <a:stretch/>
        </p:blipFill>
        <p:spPr bwMode="auto">
          <a:xfrm>
            <a:off x="175466" y="4348377"/>
            <a:ext cx="4180510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veikslėlis 7" descr="C:\Users\Vartotojas\Desktop\received_648968162906371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t="24148" b="30498"/>
          <a:stretch/>
        </p:blipFill>
        <p:spPr bwMode="auto">
          <a:xfrm>
            <a:off x="4736561" y="1311649"/>
            <a:ext cx="3687841" cy="259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Dainora\Downloads\IMG_20230313_1104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4479"/>
            <a:ext cx="3978789" cy="258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9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203848" y="65264"/>
            <a:ext cx="3600400" cy="987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rgbClr val="00B050"/>
                </a:solidFill>
                <a:latin typeface="Monotype Corsiva" pitchFamily="66" charset="0"/>
              </a:rPr>
              <a:t>BENDRADARBIAVIMAS SU TĖVAIS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0"/>
          <a:stretch/>
        </p:blipFill>
        <p:spPr bwMode="auto">
          <a:xfrm>
            <a:off x="179512" y="1059833"/>
            <a:ext cx="4184105" cy="445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C:\Users\Dainora\Desktop\gmp dokumentai\GMP 2021-2022 mokslo metai\GMP dokumentai 2021-2022 metai\GMP FOTO 2021-2022\received_116565681757791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0" b="31250"/>
          <a:stretch/>
        </p:blipFill>
        <p:spPr bwMode="auto">
          <a:xfrm>
            <a:off x="4572000" y="1628800"/>
            <a:ext cx="448548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ebesis 9"/>
          <p:cNvSpPr/>
          <p:nvPr/>
        </p:nvSpPr>
        <p:spPr>
          <a:xfrm>
            <a:off x="3652966" y="5393505"/>
            <a:ext cx="2452636" cy="139834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400" b="1" dirty="0">
                <a:solidFill>
                  <a:schemeClr val="tx1"/>
                </a:solidFill>
                <a:latin typeface="Monotype Corsiva" pitchFamily="66" charset="0"/>
              </a:rPr>
              <a:t>           TĖVAI PRISIDĖJO PRIE DARŽELIO APLINKOS GRAŽINIMO.</a:t>
            </a:r>
            <a:endParaRPr lang="lt-LT" sz="16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2555776" y="-9737"/>
            <a:ext cx="4169608" cy="16158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t-LT" dirty="0"/>
          </a:p>
        </p:txBody>
      </p:sp>
      <p:sp>
        <p:nvSpPr>
          <p:cNvPr id="5" name="TextBox 4"/>
          <p:cNvSpPr txBox="1"/>
          <p:nvPr/>
        </p:nvSpPr>
        <p:spPr>
          <a:xfrm>
            <a:off x="2555776" y="29069"/>
            <a:ext cx="3784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000" b="1" dirty="0">
                <a:solidFill>
                  <a:srgbClr val="00B050"/>
                </a:solidFill>
                <a:latin typeface="Monotype Corsiva" pitchFamily="66" charset="0"/>
              </a:rPr>
              <a:t>PROJEKTAS </a:t>
            </a:r>
          </a:p>
          <a:p>
            <a:pPr algn="ctr"/>
            <a:r>
              <a:rPr lang="lt-LT" sz="2000" b="1" dirty="0">
                <a:solidFill>
                  <a:srgbClr val="00B050"/>
                </a:solidFill>
                <a:latin typeface="Monotype Corsiva" pitchFamily="66" charset="0"/>
              </a:rPr>
              <a:t>„ GAMTA- VIENINTELĖ KNYGA, KURIOS KIEKVIENAS PUSLAPIS PRASMINGAS</a:t>
            </a:r>
            <a:r>
              <a:rPr lang="lt-LT" sz="2400" dirty="0">
                <a:solidFill>
                  <a:srgbClr val="00B050"/>
                </a:solidFill>
                <a:latin typeface="Monotype Corsiva" pitchFamily="66" charset="0"/>
              </a:rPr>
              <a:t>“</a:t>
            </a:r>
            <a:endParaRPr lang="lt-LT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Users\Dainora\Downloads\Screenshot_20230912_172020_Faceboo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 bwMode="auto">
          <a:xfrm>
            <a:off x="127956" y="1259840"/>
            <a:ext cx="3098272" cy="312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ebesis 8"/>
          <p:cNvSpPr/>
          <p:nvPr/>
        </p:nvSpPr>
        <p:spPr>
          <a:xfrm>
            <a:off x="-15096" y="4762180"/>
            <a:ext cx="3384376" cy="194421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>
                <a:solidFill>
                  <a:schemeClr val="bg1"/>
                </a:solidFill>
              </a:rPr>
              <a:t>pap</a:t>
            </a: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216" y="4995624"/>
            <a:ext cx="22589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 dirty="0">
                <a:latin typeface="Monotype Corsiva" pitchFamily="66" charset="0"/>
              </a:rPr>
              <a:t>IŠVYKA Į AKMENĖS </a:t>
            </a:r>
          </a:p>
          <a:p>
            <a:r>
              <a:rPr lang="lt-LT" b="1" dirty="0">
                <a:latin typeface="Monotype Corsiva" pitchFamily="66" charset="0"/>
              </a:rPr>
              <a:t>KRAŠTO MUZIEJŲ </a:t>
            </a:r>
          </a:p>
          <a:p>
            <a:r>
              <a:rPr lang="lt-LT" b="1" dirty="0">
                <a:latin typeface="Monotype Corsiva" pitchFamily="66" charset="0"/>
              </a:rPr>
              <a:t>DRUGELIŲ </a:t>
            </a:r>
          </a:p>
          <a:p>
            <a:r>
              <a:rPr lang="lt-LT" b="1" dirty="0">
                <a:latin typeface="Monotype Corsiva" pitchFamily="66" charset="0"/>
              </a:rPr>
              <a:t>EKSPOZICIJĄ </a:t>
            </a:r>
          </a:p>
          <a:p>
            <a:r>
              <a:rPr lang="lt-LT" b="1" dirty="0">
                <a:latin typeface="Monotype Corsiva" pitchFamily="66" charset="0"/>
              </a:rPr>
              <a:t>„DRUGELIŲ NAMAI“</a:t>
            </a:r>
          </a:p>
        </p:txBody>
      </p:sp>
      <p:pic>
        <p:nvPicPr>
          <p:cNvPr id="11" name="Paveikslėlis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68" y="1484784"/>
            <a:ext cx="3082412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ebesis 11"/>
          <p:cNvSpPr/>
          <p:nvPr/>
        </p:nvSpPr>
        <p:spPr>
          <a:xfrm>
            <a:off x="3413016" y="4869160"/>
            <a:ext cx="2455128" cy="115212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>
                <a:solidFill>
                  <a:schemeClr val="bg1"/>
                </a:solidFill>
              </a:rPr>
              <a:t>pap</a:t>
            </a: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0364" y="4995624"/>
            <a:ext cx="1340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 dirty="0">
                <a:latin typeface="Monotype Corsiva" pitchFamily="66" charset="0"/>
              </a:rPr>
              <a:t>GAMTINIŲ </a:t>
            </a:r>
          </a:p>
          <a:p>
            <a:r>
              <a:rPr lang="lt-LT" b="1" dirty="0">
                <a:latin typeface="Monotype Corsiva" pitchFamily="66" charset="0"/>
              </a:rPr>
              <a:t>STOTELIŲ </a:t>
            </a:r>
          </a:p>
          <a:p>
            <a:r>
              <a:rPr lang="lt-LT" b="1" dirty="0">
                <a:latin typeface="Monotype Corsiva" pitchFamily="66" charset="0"/>
              </a:rPr>
              <a:t>KŪRIMAS</a:t>
            </a:r>
          </a:p>
        </p:txBody>
      </p:sp>
      <p:pic>
        <p:nvPicPr>
          <p:cNvPr id="14" name="Paveikslėlis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80" y="2605728"/>
            <a:ext cx="2640213" cy="399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Debesis 14"/>
          <p:cNvSpPr/>
          <p:nvPr/>
        </p:nvSpPr>
        <p:spPr>
          <a:xfrm>
            <a:off x="6228184" y="798175"/>
            <a:ext cx="2899028" cy="180755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>
                <a:solidFill>
                  <a:schemeClr val="bg1"/>
                </a:solidFill>
              </a:rPr>
              <a:t>pap</a:t>
            </a: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4204" y="1009453"/>
            <a:ext cx="20521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t-LT" sz="1400" b="1" dirty="0">
                <a:latin typeface="Monotype Corsiva" pitchFamily="66" charset="0"/>
              </a:rPr>
              <a:t>VABALŲ IR VABZDŽIŲ </a:t>
            </a:r>
          </a:p>
          <a:p>
            <a:pPr algn="ctr"/>
            <a:r>
              <a:rPr lang="lt-LT" sz="1400" b="1" dirty="0">
                <a:latin typeface="Monotype Corsiva" pitchFamily="66" charset="0"/>
              </a:rPr>
              <a:t>GAMINIMAS </a:t>
            </a:r>
          </a:p>
          <a:p>
            <a:pPr algn="ctr"/>
            <a:r>
              <a:rPr lang="lt-LT" sz="1400" b="1" dirty="0">
                <a:latin typeface="Monotype Corsiva" pitchFamily="66" charset="0"/>
              </a:rPr>
              <a:t>IŠ ANTRINIŲ</a:t>
            </a:r>
          </a:p>
          <a:p>
            <a:pPr algn="ctr"/>
            <a:r>
              <a:rPr lang="lt-LT" sz="1400" b="1" dirty="0">
                <a:latin typeface="Monotype Corsiva" pitchFamily="66" charset="0"/>
              </a:rPr>
              <a:t>ŽALIAVŲ SU“KLUBO </a:t>
            </a:r>
          </a:p>
          <a:p>
            <a:pPr algn="ctr"/>
            <a:r>
              <a:rPr lang="lt-LT" sz="1400" b="1" dirty="0">
                <a:latin typeface="Monotype Corsiva" pitchFamily="66" charset="0"/>
              </a:rPr>
              <a:t>„MANO NAMAI“ </a:t>
            </a:r>
          </a:p>
          <a:p>
            <a:pPr algn="ctr"/>
            <a:r>
              <a:rPr lang="lt-LT" sz="1400" b="1" dirty="0">
                <a:latin typeface="Monotype Corsiva" pitchFamily="66" charset="0"/>
              </a:rPr>
              <a:t>SENJORĖMIS</a:t>
            </a:r>
          </a:p>
        </p:txBody>
      </p:sp>
    </p:spTree>
    <p:extLst>
      <p:ext uri="{BB962C8B-B14F-4D97-AF65-F5344CB8AC3E}">
        <p14:creationId xmlns:p14="http://schemas.microsoft.com/office/powerpoint/2010/main" val="181134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203848" y="65264"/>
            <a:ext cx="3600400" cy="987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rgbClr val="00B050"/>
                </a:solidFill>
                <a:latin typeface="Monotype Corsiva" pitchFamily="66" charset="0"/>
              </a:rPr>
              <a:t>TERAPINIS GĖLYNAS</a:t>
            </a:r>
          </a:p>
        </p:txBody>
      </p:sp>
      <p:pic>
        <p:nvPicPr>
          <p:cNvPr id="1026" name="Picture 2" descr="C:\Users\Dainora\Downloads\20230913_0709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31033"/>
          <a:stretch/>
        </p:blipFill>
        <p:spPr bwMode="auto">
          <a:xfrm>
            <a:off x="323527" y="1340768"/>
            <a:ext cx="857063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5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611560" y="764704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lt-LT" sz="2800" dirty="0">
                <a:latin typeface="Monotype Corsiva" pitchFamily="66" charset="0"/>
              </a:rPr>
              <a:t>Gamtosauginis</a:t>
            </a:r>
            <a:r>
              <a:rPr lang="en-US" sz="2800" dirty="0">
                <a:latin typeface="Monotype Corsiva" pitchFamily="66" charset="0"/>
              </a:rPr>
              <a:t>-</a:t>
            </a:r>
            <a:r>
              <a:rPr lang="lt-LT" sz="2800" dirty="0">
                <a:latin typeface="Monotype Corsiva" pitchFamily="66" charset="0"/>
              </a:rPr>
              <a:t>ekologinis ugdymas turi būti nuoseklus procesas prasidedantis ankstyvojoje vaikystėje ir besitęsiantis visą gyvenimą. </a:t>
            </a:r>
          </a:p>
        </p:txBody>
      </p:sp>
    </p:spTree>
    <p:extLst>
      <p:ext uri="{BB962C8B-B14F-4D97-AF65-F5344CB8AC3E}">
        <p14:creationId xmlns:p14="http://schemas.microsoft.com/office/powerpoint/2010/main" val="18720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389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5400" b="1" dirty="0">
                <a:latin typeface="Monotype Corsiva" pitchFamily="66" charset="0"/>
              </a:rPr>
              <a:t>AČIŪ UŽ DĖMESĮ!!!</a:t>
            </a:r>
          </a:p>
        </p:txBody>
      </p:sp>
      <p:pic>
        <p:nvPicPr>
          <p:cNvPr id="8194" name="Picture 2" descr="Tổng hợp những hình mặt cười đẹp | Cười, Mắt, Hì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100000" l="1167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4864"/>
            <a:ext cx="3050704" cy="30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3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as 2"/>
          <p:cNvSpPr/>
          <p:nvPr/>
        </p:nvSpPr>
        <p:spPr>
          <a:xfrm>
            <a:off x="3341008" y="12975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TextBox 3"/>
          <p:cNvSpPr txBox="1"/>
          <p:nvPr/>
        </p:nvSpPr>
        <p:spPr>
          <a:xfrm>
            <a:off x="3485024" y="26064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b="1" dirty="0">
                <a:solidFill>
                  <a:srgbClr val="00B050"/>
                </a:solidFill>
                <a:latin typeface="Monotype Corsiva" pitchFamily="66" charset="0"/>
              </a:rPr>
              <a:t>AKCIJOS</a:t>
            </a:r>
          </a:p>
        </p:txBody>
      </p:sp>
      <p:pic>
        <p:nvPicPr>
          <p:cNvPr id="5" name="Paveikslėlis 4" descr="C:\Users\Vartotojas\Desktop\NYKŠTUKŲ GRUPES FOTO\DIENA BE AUTOMOBILIO\IMG_20200922_0946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7"/>
          <a:stretch/>
        </p:blipFill>
        <p:spPr bwMode="auto">
          <a:xfrm>
            <a:off x="251520" y="1093095"/>
            <a:ext cx="3888432" cy="238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veikslėlis 5" descr="No description available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97560"/>
            <a:ext cx="2376264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ebesis 6"/>
          <p:cNvSpPr/>
          <p:nvPr/>
        </p:nvSpPr>
        <p:spPr>
          <a:xfrm>
            <a:off x="0" y="5301208"/>
            <a:ext cx="1909872" cy="86409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>
                <a:solidFill>
                  <a:schemeClr val="bg1"/>
                </a:solidFill>
              </a:rPr>
              <a:t>ddDIEd</a:t>
            </a: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8" name="Debesis 7"/>
          <p:cNvSpPr/>
          <p:nvPr/>
        </p:nvSpPr>
        <p:spPr>
          <a:xfrm>
            <a:off x="6218190" y="5846416"/>
            <a:ext cx="2780942" cy="100811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80" y="5413624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 b="1" dirty="0">
                <a:latin typeface="Monotype Corsiva" pitchFamily="66" charset="0"/>
              </a:rPr>
              <a:t>„DIENA BE AUTOMOBILIO“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14642" y="628490"/>
            <a:ext cx="198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  <p:sp>
        <p:nvSpPr>
          <p:cNvPr id="13" name="Stačiakampis 12"/>
          <p:cNvSpPr/>
          <p:nvPr/>
        </p:nvSpPr>
        <p:spPr>
          <a:xfrm>
            <a:off x="6531969" y="6043764"/>
            <a:ext cx="21533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b="1" dirty="0"/>
              <a:t>„</a:t>
            </a:r>
            <a:r>
              <a:rPr lang="lt-LT" sz="1600" b="1" dirty="0">
                <a:latin typeface="Monotype Corsiva" pitchFamily="66" charset="0"/>
              </a:rPr>
              <a:t>IŠTIESK GERUMO RANKĄ GYVŪNAMS“</a:t>
            </a:r>
            <a:endParaRPr lang="lt-LT" sz="1600" dirty="0">
              <a:latin typeface="Monotype Corsiva" pitchFamily="66" charset="0"/>
            </a:endParaRPr>
          </a:p>
        </p:txBody>
      </p:sp>
      <p:pic>
        <p:nvPicPr>
          <p:cNvPr id="14" name="Paveikslėlis 13" descr="May be an image of augintinis ir maist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554" y="3641301"/>
            <a:ext cx="3006750" cy="235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aveikslėlis 15" descr="C:\Users\Vartotojas\Desktop\245445537_6931544513538490_7278023212986551187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326" y="553033"/>
            <a:ext cx="3070673" cy="3088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6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Gali būti vaikas ir veikla lauke vaizda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4" y="1093103"/>
            <a:ext cx="3168352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as 4"/>
          <p:cNvSpPr/>
          <p:nvPr/>
        </p:nvSpPr>
        <p:spPr>
          <a:xfrm>
            <a:off x="3342152" y="48978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AK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5024" y="26064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b="1" dirty="0">
                <a:solidFill>
                  <a:srgbClr val="00B050"/>
                </a:solidFill>
                <a:latin typeface="Monotype Corsiva" pitchFamily="66" charset="0"/>
              </a:rPr>
              <a:t>AKCIJOS</a:t>
            </a:r>
          </a:p>
        </p:txBody>
      </p:sp>
      <p:sp>
        <p:nvSpPr>
          <p:cNvPr id="7" name="Debesis 6"/>
          <p:cNvSpPr/>
          <p:nvPr/>
        </p:nvSpPr>
        <p:spPr>
          <a:xfrm>
            <a:off x="312976" y="84983"/>
            <a:ext cx="3006320" cy="100811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>
                <a:solidFill>
                  <a:schemeClr val="bg1"/>
                </a:solidFill>
              </a:rPr>
              <a:t>pap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8" name="Paveikslėlis 7" descr="Gali būti 2 žmonės, vaikas ir veikla lauke vaizda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87344"/>
            <a:ext cx="2171700" cy="29706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05311" y="296651"/>
            <a:ext cx="2713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„PADOVANOK DARŽELIUI TULPIŲ SODINUKĄ“</a:t>
            </a:r>
          </a:p>
        </p:txBody>
      </p:sp>
      <p:sp>
        <p:nvSpPr>
          <p:cNvPr id="18" name="Debesis 17"/>
          <p:cNvSpPr/>
          <p:nvPr/>
        </p:nvSpPr>
        <p:spPr>
          <a:xfrm>
            <a:off x="3586656" y="1201719"/>
            <a:ext cx="2680474" cy="100811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>
                <a:solidFill>
                  <a:schemeClr val="bg1"/>
                </a:solidFill>
              </a:rPr>
              <a:t>P““aps</a:t>
            </a:r>
            <a:endParaRPr lang="lt-LT" dirty="0">
              <a:solidFill>
                <a:schemeClr val="bg1"/>
              </a:solidFill>
            </a:endParaRPr>
          </a:p>
        </p:txBody>
      </p:sp>
      <p:pic>
        <p:nvPicPr>
          <p:cNvPr id="19" name="Paveikslėlis 18" descr="C:\Users\Vartotojas\Desktop\187391207_1241756839634041_1518010664817193146_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4"/>
          <a:stretch/>
        </p:blipFill>
        <p:spPr bwMode="auto">
          <a:xfrm>
            <a:off x="6182165" y="930523"/>
            <a:ext cx="2923935" cy="252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aveikslėlis 19" descr="C:\Users\Vartotojas\Desktop\186022727_3060757050819763_2261979528662656414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17" y="3493016"/>
            <a:ext cx="2578703" cy="338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662049" y="1274888"/>
            <a:ext cx="21969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„</a:t>
            </a:r>
            <a:r>
              <a:rPr lang="lt-LT" sz="1600" b="1" dirty="0">
                <a:latin typeface="Monotype Corsiva" pitchFamily="66" charset="0"/>
              </a:rPr>
              <a:t>PASODINSIU MARGASPALVĘ GĖLYTĘ“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xmlns="" id="{949EC121-B936-4A43-BC8C-93D5EC44E9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40"/>
          <a:stretch/>
        </p:blipFill>
        <p:spPr>
          <a:xfrm>
            <a:off x="2829593" y="4694736"/>
            <a:ext cx="3615118" cy="2163264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AD73DA38-8B8C-438D-ABB2-E8E2F4A0C8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t="50000" r="56564"/>
          <a:stretch/>
        </p:blipFill>
        <p:spPr>
          <a:xfrm>
            <a:off x="3822941" y="2282453"/>
            <a:ext cx="1291664" cy="236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2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as 6"/>
          <p:cNvSpPr/>
          <p:nvPr/>
        </p:nvSpPr>
        <p:spPr>
          <a:xfrm>
            <a:off x="3196992" y="-99392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TextBox 7"/>
          <p:cNvSpPr txBox="1"/>
          <p:nvPr/>
        </p:nvSpPr>
        <p:spPr>
          <a:xfrm>
            <a:off x="3341008" y="148280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b="1" dirty="0">
                <a:solidFill>
                  <a:srgbClr val="00B050"/>
                </a:solidFill>
                <a:latin typeface="Monotype Corsiva" pitchFamily="66" charset="0"/>
              </a:rPr>
              <a:t>AKCIJOS</a:t>
            </a:r>
          </a:p>
        </p:txBody>
      </p:sp>
      <p:pic>
        <p:nvPicPr>
          <p:cNvPr id="9" name="Picture 3" descr="C:\Users\Dainora\Desktop\gmp dokumentai\GMP 2021-2022 mokslo metai\GMP dokumentai 2021-2022 metai\Rudeninė akcija darom 2021\received_146620256373606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2"/>
            <a:ext cx="2448017" cy="326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ainora\Desktop\gmp dokumentai\GMP 2021-2022 mokslo metai\GMP dokumentai 2021-2022 metai\Rudeninė akcija darom 2021\inCollage_20211019_115827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0" y="2881330"/>
            <a:ext cx="3861840" cy="38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ebesis 10"/>
          <p:cNvSpPr/>
          <p:nvPr/>
        </p:nvSpPr>
        <p:spPr>
          <a:xfrm>
            <a:off x="2232344" y="1052736"/>
            <a:ext cx="2505360" cy="201622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>
                <a:solidFill>
                  <a:schemeClr val="bg1"/>
                </a:solidFill>
              </a:rPr>
              <a:t>pap</a:t>
            </a: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2916" y="1340768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RUDENINĖ ŠVARINIMOSI AKCIJA </a:t>
            </a:r>
          </a:p>
          <a:p>
            <a:r>
              <a:rPr lang="lt-LT" sz="1600" b="1" dirty="0">
                <a:latin typeface="Monotype Corsiva" pitchFamily="66" charset="0"/>
              </a:rPr>
              <a:t>„ RUDENS LAPŲ ŠURMULYS“</a:t>
            </a:r>
          </a:p>
        </p:txBody>
      </p:sp>
      <p:pic>
        <p:nvPicPr>
          <p:cNvPr id="13" name="Paveikslėlis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4728"/>
            <a:ext cx="4104456" cy="3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aveikslėlis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30" y="733055"/>
            <a:ext cx="3606782" cy="298397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Debesis 14"/>
          <p:cNvSpPr/>
          <p:nvPr/>
        </p:nvSpPr>
        <p:spPr>
          <a:xfrm>
            <a:off x="3995936" y="3268614"/>
            <a:ext cx="2232248" cy="1240505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>
                <a:solidFill>
                  <a:schemeClr val="bg1"/>
                </a:solidFill>
              </a:rPr>
              <a:t>papšPAa</a:t>
            </a: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40712" y="3561584"/>
            <a:ext cx="1705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AKCIJA „DAROM“</a:t>
            </a:r>
          </a:p>
          <a:p>
            <a:r>
              <a:rPr lang="lt-LT" sz="1600" b="1" dirty="0">
                <a:latin typeface="Monotype Corsiva" pitchFamily="66" charset="0"/>
              </a:rPr>
              <a:t>PAVENČIUOSE</a:t>
            </a:r>
          </a:p>
        </p:txBody>
      </p:sp>
    </p:spTree>
    <p:extLst>
      <p:ext uri="{BB962C8B-B14F-4D97-AF65-F5344CB8AC3E}">
        <p14:creationId xmlns:p14="http://schemas.microsoft.com/office/powerpoint/2010/main" val="387924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as 3"/>
          <p:cNvSpPr/>
          <p:nvPr/>
        </p:nvSpPr>
        <p:spPr>
          <a:xfrm>
            <a:off x="3196992" y="0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5" name="TextBox 4"/>
          <p:cNvSpPr txBox="1"/>
          <p:nvPr/>
        </p:nvSpPr>
        <p:spPr>
          <a:xfrm>
            <a:off x="3521028" y="247672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dirty="0">
                <a:solidFill>
                  <a:srgbClr val="00B050"/>
                </a:solidFill>
                <a:latin typeface="Monotype Corsiva" pitchFamily="66" charset="0"/>
              </a:rPr>
              <a:t>PARODOS</a:t>
            </a:r>
          </a:p>
        </p:txBody>
      </p:sp>
      <p:pic>
        <p:nvPicPr>
          <p:cNvPr id="6" name="Paveikslėlis 5" descr="Gali būti veikla lauke vaizdas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23550"/>
          <a:stretch/>
        </p:blipFill>
        <p:spPr bwMode="auto">
          <a:xfrm>
            <a:off x="187480" y="1165178"/>
            <a:ext cx="6419850" cy="2408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Debesis 7"/>
          <p:cNvSpPr/>
          <p:nvPr/>
        </p:nvSpPr>
        <p:spPr>
          <a:xfrm>
            <a:off x="6633986" y="1223238"/>
            <a:ext cx="2141134" cy="14724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TextBox 8"/>
          <p:cNvSpPr txBox="1"/>
          <p:nvPr/>
        </p:nvSpPr>
        <p:spPr>
          <a:xfrm>
            <a:off x="6939580" y="1628800"/>
            <a:ext cx="16648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„PAVEIKSLAS IŠ GAMTOS</a:t>
            </a:r>
            <a:r>
              <a:rPr lang="lt-LT" dirty="0"/>
              <a:t>“</a:t>
            </a:r>
          </a:p>
        </p:txBody>
      </p:sp>
      <p:pic>
        <p:nvPicPr>
          <p:cNvPr id="10" name="Paveikslėlis 9" descr="No description available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5" y="3697192"/>
            <a:ext cx="4776954" cy="314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ebesis 10"/>
          <p:cNvSpPr/>
          <p:nvPr/>
        </p:nvSpPr>
        <p:spPr>
          <a:xfrm>
            <a:off x="6084168" y="4653136"/>
            <a:ext cx="2141134" cy="147245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2" name="TextBox 11"/>
          <p:cNvSpPr txBox="1"/>
          <p:nvPr/>
        </p:nvSpPr>
        <p:spPr>
          <a:xfrm>
            <a:off x="6571866" y="4941168"/>
            <a:ext cx="1399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„SENOJE RANKINĖJE RUDENINĖ PUOKŠTĖ“</a:t>
            </a:r>
            <a:endParaRPr lang="lt-LT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C:\Users\Dainora\Desktop\FOTOGRAFIJŲ PARODA GAMTOS GROŽIS\167670360_449787759684659_8569848632513634419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3284984"/>
            <a:ext cx="4428492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as 4"/>
          <p:cNvSpPr/>
          <p:nvPr/>
        </p:nvSpPr>
        <p:spPr>
          <a:xfrm>
            <a:off x="3196992" y="0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6" name="Stačiakampis 5"/>
          <p:cNvSpPr/>
          <p:nvPr/>
        </p:nvSpPr>
        <p:spPr>
          <a:xfrm>
            <a:off x="3491880" y="205518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rgbClr val="00B050"/>
                </a:solidFill>
                <a:latin typeface="Monotype Corsiva" pitchFamily="66" charset="0"/>
              </a:rPr>
              <a:t>PARODOS</a:t>
            </a:r>
          </a:p>
        </p:txBody>
      </p:sp>
      <p:pic>
        <p:nvPicPr>
          <p:cNvPr id="7" name="Paveikslėlis 6" descr="C:\Users\Dainora\Desktop\FOTOGRAFIJŲ PARODA GAMTOS GROŽIS\172453458_164942028737564_2563711650773179208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8" y="1196752"/>
            <a:ext cx="4113356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ebesis 7"/>
          <p:cNvSpPr/>
          <p:nvPr/>
        </p:nvSpPr>
        <p:spPr>
          <a:xfrm>
            <a:off x="4716016" y="1649240"/>
            <a:ext cx="3597096" cy="111124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bENDRUOMENĖS</a:t>
            </a:r>
            <a:endParaRPr lang="lt-LT" dirty="0"/>
          </a:p>
        </p:txBody>
      </p:sp>
      <p:sp>
        <p:nvSpPr>
          <p:cNvPr id="9" name="TextBox 8"/>
          <p:cNvSpPr txBox="1"/>
          <p:nvPr/>
        </p:nvSpPr>
        <p:spPr>
          <a:xfrm>
            <a:off x="5101520" y="1974526"/>
            <a:ext cx="3153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BENDRUOMENĖS FOTOGRAFIJŲ </a:t>
            </a:r>
          </a:p>
          <a:p>
            <a:r>
              <a:rPr lang="lt-LT" sz="1600" b="1" dirty="0">
                <a:latin typeface="Monotype Corsiva" pitchFamily="66" charset="0"/>
              </a:rPr>
              <a:t>PARODA „GAMTOS GROŽIS“</a:t>
            </a:r>
          </a:p>
        </p:txBody>
      </p:sp>
    </p:spTree>
    <p:extLst>
      <p:ext uri="{BB962C8B-B14F-4D97-AF65-F5344CB8AC3E}">
        <p14:creationId xmlns:p14="http://schemas.microsoft.com/office/powerpoint/2010/main" val="80456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C:\Users\Vartotojas\Desktop\IMG_20210923_14570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0" b="16049"/>
          <a:stretch/>
        </p:blipFill>
        <p:spPr bwMode="auto">
          <a:xfrm>
            <a:off x="179513" y="1052737"/>
            <a:ext cx="5760640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as 4"/>
          <p:cNvSpPr/>
          <p:nvPr/>
        </p:nvSpPr>
        <p:spPr>
          <a:xfrm>
            <a:off x="3196992" y="0"/>
            <a:ext cx="259228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6" name="Stačiakampis 5"/>
          <p:cNvSpPr/>
          <p:nvPr/>
        </p:nvSpPr>
        <p:spPr>
          <a:xfrm>
            <a:off x="3491880" y="205518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rgbClr val="00B050"/>
                </a:solidFill>
                <a:latin typeface="Monotype Corsiva" pitchFamily="66" charset="0"/>
              </a:rPr>
              <a:t>PARODOS</a:t>
            </a:r>
          </a:p>
        </p:txBody>
      </p:sp>
      <p:sp>
        <p:nvSpPr>
          <p:cNvPr id="7" name="Debesis 6"/>
          <p:cNvSpPr/>
          <p:nvPr/>
        </p:nvSpPr>
        <p:spPr>
          <a:xfrm>
            <a:off x="5940153" y="1556792"/>
            <a:ext cx="2664296" cy="136815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bENDRUOMENĖS</a:t>
            </a:r>
            <a:endParaRPr lang="lt-LT" dirty="0"/>
          </a:p>
        </p:txBody>
      </p:sp>
      <p:sp>
        <p:nvSpPr>
          <p:cNvPr id="8" name="TextBox 7"/>
          <p:cNvSpPr txBox="1"/>
          <p:nvPr/>
        </p:nvSpPr>
        <p:spPr>
          <a:xfrm>
            <a:off x="6516216" y="1700808"/>
            <a:ext cx="18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„TRANSPORTO PRIEMONĖS IŠ ANTRINIŲ ŽALIAVŲ</a:t>
            </a:r>
            <a:r>
              <a:rPr lang="lt-LT" sz="1600" dirty="0"/>
              <a:t>“</a:t>
            </a:r>
          </a:p>
        </p:txBody>
      </p:sp>
      <p:pic>
        <p:nvPicPr>
          <p:cNvPr id="9" name="Paveikslėlis 8" descr="C:\Users\Vartotojas\Downloads\IMG_20211216_1223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4" b="15482"/>
          <a:stretch/>
        </p:blipFill>
        <p:spPr bwMode="auto">
          <a:xfrm>
            <a:off x="683568" y="3789038"/>
            <a:ext cx="5910343" cy="2966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Debesis 9"/>
          <p:cNvSpPr/>
          <p:nvPr/>
        </p:nvSpPr>
        <p:spPr>
          <a:xfrm>
            <a:off x="6529944" y="4279067"/>
            <a:ext cx="2664296" cy="110749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 err="1"/>
              <a:t>bENDkaLRUOMENĖS</a:t>
            </a:r>
            <a:endParaRPr lang="lt-LT" dirty="0"/>
          </a:p>
        </p:txBody>
      </p:sp>
      <p:sp>
        <p:nvSpPr>
          <p:cNvPr id="11" name="TextBox 10"/>
          <p:cNvSpPr txBox="1"/>
          <p:nvPr/>
        </p:nvSpPr>
        <p:spPr>
          <a:xfrm>
            <a:off x="6797619" y="4441444"/>
            <a:ext cx="2128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b="1" dirty="0">
                <a:latin typeface="Monotype Corsiva" pitchFamily="66" charset="0"/>
              </a:rPr>
              <a:t>„KALĖDINĖ KOJINĖ IŠ ANTRINIŲ ŽALIAVŲ“</a:t>
            </a:r>
            <a:endParaRPr lang="lt-LT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5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rovė">
  <a:themeElements>
    <a:clrScheme name="Pustonia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rovė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rovė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1145</TotalTime>
  <Words>451</Words>
  <Application>Microsoft Office PowerPoint</Application>
  <PresentationFormat>Demonstracija ekrane (4:3)</PresentationFormat>
  <Paragraphs>147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32</vt:i4>
      </vt:variant>
    </vt:vector>
  </HeadingPairs>
  <TitlesOfParts>
    <vt:vector size="33" baseType="lpstr">
      <vt:lpstr>Srovė</vt:lpstr>
      <vt:lpstr>     </vt:lpstr>
      <vt:lpstr>       Gamtosauginis ugdymas formuoja vaiko supratimą, kaip reikia saugoti gamtą, padeda suprasti, kokia svarbi gamtos pusiausvyra, nes kiekvienas gyvūnas, augalas užima tam tikrą vietą ekosistemoje. Todėl mūsų pareiga – skatinti, sudominti kiekvieną vaiką, kad jis suprastų, kaip prižiūrėti, mylėti ir saugoti gamtą. .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Dainora</dc:creator>
  <cp:lastModifiedBy>Dainora</cp:lastModifiedBy>
  <cp:revision>77</cp:revision>
  <dcterms:created xsi:type="dcterms:W3CDTF">2022-04-22T09:13:06Z</dcterms:created>
  <dcterms:modified xsi:type="dcterms:W3CDTF">2023-09-13T17:56:44Z</dcterms:modified>
</cp:coreProperties>
</file>