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98" r:id="rId3"/>
    <p:sldId id="258" r:id="rId4"/>
    <p:sldId id="288" r:id="rId5"/>
    <p:sldId id="296" r:id="rId6"/>
    <p:sldId id="272" r:id="rId7"/>
    <p:sldId id="276" r:id="rId8"/>
    <p:sldId id="291" r:id="rId9"/>
    <p:sldId id="289" r:id="rId10"/>
    <p:sldId id="293" r:id="rId11"/>
    <p:sldId id="292" r:id="rId12"/>
    <p:sldId id="294" r:id="rId13"/>
    <p:sldId id="290" r:id="rId14"/>
    <p:sldId id="282" r:id="rId15"/>
    <p:sldId id="284" r:id="rId16"/>
    <p:sldId id="287" r:id="rId17"/>
    <p:sldId id="299" r:id="rId18"/>
    <p:sldId id="265" r:id="rId19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89578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EB9AB1A-C5EF-4746-A0E6-35E4EF5F3288}" type="datetime1">
              <a:rPr lang="lt-LT" smtClean="0"/>
              <a:t>2023-09-14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lt-LT" smtClean="0"/>
              <a:pPr algn="r" rtl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1E810CA-BB6B-46D8-B04B-6F278D275E98}" type="datetime1">
              <a:rPr lang="lt-LT" smtClean="0"/>
              <a:pPr/>
              <a:t>2023-09-14</a:t>
            </a:fld>
            <a:endParaRPr lang="lt-LT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dirty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dirty="0"/>
              <a:t>Spustelėkite, jei norite redaguoti ruošinio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072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1868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18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5658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 hasCustomPrompt="1"/>
          </p:nvPr>
        </p:nvSpPr>
        <p:spPr>
          <a:xfrm>
            <a:off x="4265610" y="1168400"/>
            <a:ext cx="7126289" cy="24130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7126289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lt-LT"/>
              <a:t>Spustelėkite norėdami redaguoti šablono paantraštės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84" name="83 grupė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97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grpSp>
        <p:nvGrpSpPr>
          <p:cNvPr id="98" name="97 grupė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0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11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grpSp>
        <p:nvGrpSpPr>
          <p:cNvPr id="112" name="111 grupė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25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126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ED94CD-01DC-42FA-9391-2984180A99F5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4159568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4159568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0CF64769-5FB6-45EA-ACC7-9DF93480423B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153009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grpSp>
        <p:nvGrpSpPr>
          <p:cNvPr id="8" name="7 grupė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42 laisva forma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" name="43 laisva forma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grpSp>
          <p:nvGrpSpPr>
            <p:cNvPr id="11" name="10 grupė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41 laisva forma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  <p:sp>
            <p:nvSpPr>
              <p:cNvPr id="21" name="44 laisva forma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</p:grpSp>
        <p:sp>
          <p:nvSpPr>
            <p:cNvPr id="12" name="45 laisva forma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6 laisva forma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7 laisva forma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8 laisva forma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9 laisva forma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50 laisva forma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51 laisva forma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2 laisva forma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" name="2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492890" y="3555521"/>
            <a:ext cx="4153009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06B9F0-2FE8-4ACD-9803-7DA8CE4C3FD3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F43CBC-CBFE-43B4-B771-012F5266A16D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tikalus pavadinimas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E3E796E-E719-41E2-90E9-BF73EFBFF690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A8A347C-52DF-4E77-8F2E-76AEA2984EE2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4265613" y="1612900"/>
            <a:ext cx="6858002" cy="20447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177F2C-0B85-4F4A-BF23-96A45EA040AF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Spustelėkite, kad galėtumėte 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EC2E9C-C9AD-46AA-BA1D-3CEDAA29D8B3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D5FA80-0E00-47F8-A103-8133CDD762B7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B44B7D-4303-4827-B808-3CCCB034B0B0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9" name="8 grupė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0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1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6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39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grpSp>
        <p:nvGrpSpPr>
          <p:cNvPr id="22" name="21 grupė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7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40" name="3 teksto vietos rezervavimo ženklas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BDAE6C-3A55-43AE-97DA-5390662FC7AB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52" name="51 grupė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9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81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grpSp>
        <p:nvGrpSpPr>
          <p:cNvPr id="84" name="83 grupė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8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82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grpSp>
        <p:nvGrpSpPr>
          <p:cNvPr id="97" name="96 grupė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9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80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83" name="3 teksto vietos rezervavimo ženklas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BDC52E-5CB4-41BD-A348-74B9354A7C63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dirty="0"/>
              <a:t>Redaguoti šablono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D2F5F9F9-2C1D-4E2D-9128-93A86006EDA5}" type="datetime1">
              <a:rPr lang="lt-LT" smtClean="0"/>
              <a:pPr/>
              <a:t>2023-09-14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3503691" y="2579622"/>
            <a:ext cx="8332791" cy="2671388"/>
          </a:xfrm>
        </p:spPr>
        <p:txBody>
          <a:bodyPr rtlCol="0">
            <a:normAutofit fontScale="90000"/>
          </a:bodyPr>
          <a:lstStyle/>
          <a:p>
            <a:pPr algn="ctr"/>
            <a:r>
              <a:rPr lang="lt-LT" sz="3100" b="1" dirty="0">
                <a:solidFill>
                  <a:srgbClr val="7030A0"/>
                </a:solidFill>
                <a:latin typeface="Balloon XBd TL" panose="03060B02030402060201" pitchFamily="66" charset="0"/>
                <a:cs typeface="Arial" panose="020B0604020202020204" pitchFamily="34" charset="0"/>
              </a:rPr>
              <a:t>                           </a:t>
            </a:r>
            <a:br>
              <a:rPr lang="lt-LT" sz="3100" b="1" dirty="0">
                <a:solidFill>
                  <a:srgbClr val="7030A0"/>
                </a:solidFill>
                <a:latin typeface="Balloon XBd TL" panose="03060B02030402060201" pitchFamily="66" charset="0"/>
                <a:cs typeface="Arial" panose="020B0604020202020204" pitchFamily="34" charset="0"/>
              </a:rPr>
            </a:br>
            <a:br>
              <a:rPr lang="lt-LT" dirty="0">
                <a:solidFill>
                  <a:srgbClr val="7030A0"/>
                </a:solidFill>
                <a:latin typeface="Balloon XBd TL" panose="03060B02030402060201" pitchFamily="66" charset="0"/>
                <a:cs typeface="Arial" panose="020B0604020202020204" pitchFamily="34" charset="0"/>
              </a:rPr>
            </a:br>
            <a:r>
              <a:rPr lang="lt-LT" sz="40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,,PASAKIEČIŲ ATRADIMAI GAMTOJE – </a:t>
            </a:r>
            <a:br>
              <a:rPr lang="lt-LT" sz="40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lt-LT" sz="40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MATAU, JAUČIU, GIRDŽIU“</a:t>
            </a:r>
            <a:br>
              <a:rPr lang="lt-LT" sz="40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b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endParaRPr lang="lt-LT" sz="3100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A079C62B-0D34-4B7D-BAA6-15C52623D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567478"/>
              </p:ext>
            </p:extLst>
          </p:nvPr>
        </p:nvGraphicFramePr>
        <p:xfrm>
          <a:off x="8419722" y="306718"/>
          <a:ext cx="1417845" cy="1326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4952160" imgH="3851280" progId="CorelDRAW.Graphic.12">
                  <p:embed/>
                </p:oleObj>
              </mc:Choice>
              <mc:Fallback>
                <p:oleObj r:id="rId4" imgW="4952160" imgH="3851280" progId="CorelDRAW.Graphic.12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9722" y="306718"/>
                        <a:ext cx="1417845" cy="13266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21969B-3F2E-CF6C-265B-444F8BDF8945}"/>
              </a:ext>
            </a:extLst>
          </p:cNvPr>
          <p:cNvSpPr txBox="1"/>
          <p:nvPr/>
        </p:nvSpPr>
        <p:spPr>
          <a:xfrm>
            <a:off x="7775818" y="1633361"/>
            <a:ext cx="2956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Mažeikių lopšelis – darželis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DB8ED-7989-7983-A4A0-44764A2665A8}"/>
              </a:ext>
            </a:extLst>
          </p:cNvPr>
          <p:cNvSpPr txBox="1"/>
          <p:nvPr/>
        </p:nvSpPr>
        <p:spPr>
          <a:xfrm>
            <a:off x="6648260" y="5524086"/>
            <a:ext cx="1771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m.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099ACA6-DCC4-4C60-3C98-5F003B2C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" y="161365"/>
            <a:ext cx="8691185" cy="591670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 VEIKLOS ,,VANDUO SKATINA TYRINĖTI“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465A39D-EC56-10E8-170A-2A8E32105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81" y="1010465"/>
            <a:ext cx="3218733" cy="241405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C89B18E-0941-5BEF-6386-ACD2116B6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4638" y="677835"/>
            <a:ext cx="3139062" cy="235429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F36DDD2-F0AD-CD0B-6668-76938C3E2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301" y="1201138"/>
            <a:ext cx="2249269" cy="168695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D404D09-7883-8786-8C2A-939626432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41" y="3883948"/>
            <a:ext cx="3406588" cy="255494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9EAC64E9-E095-76BD-9951-1F6DC00D82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40" y="3939680"/>
            <a:ext cx="3332278" cy="2499209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Picture 8" descr="No description available.">
            <a:extLst>
              <a:ext uri="{FF2B5EF4-FFF2-40B4-BE49-F238E27FC236}">
                <a16:creationId xmlns:a16="http://schemas.microsoft.com/office/drawing/2014/main" id="{5808C3FC-7A08-F9DA-6D80-3622D683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0" y="3502195"/>
            <a:ext cx="2202521" cy="2936694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8AF5BF-6289-A988-F635-BF63BC2D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88" y="238524"/>
            <a:ext cx="10058402" cy="8375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VAIKUS SUPAŽINDINOME SU TAUPIU ENERGIJOS VARTOJIMU, JO SVARBA IR NAUDA VYKDYDAMI PROJEKTUS: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B041484-70D8-96D9-D194-9FC796A05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33" y="1237129"/>
            <a:ext cx="3334156" cy="219187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A578B50-F770-DD3A-D76F-4BB517C5A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732" y="1237129"/>
            <a:ext cx="3231908" cy="219187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73C27E56-7BE7-6ED7-6D86-B1CD82B11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2" y="4008847"/>
            <a:ext cx="3285965" cy="241053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C62E5610-0AD6-B584-7155-7601FAFAE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4008847"/>
            <a:ext cx="1807903" cy="241053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0F42621-CE6D-456F-BD56-BC9EA13F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231" y="4008847"/>
            <a:ext cx="3624922" cy="241053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34D72B-33E1-45AC-1479-6FC1A131F1EF}"/>
              </a:ext>
            </a:extLst>
          </p:cNvPr>
          <p:cNvSpPr txBox="1"/>
          <p:nvPr/>
        </p:nvSpPr>
        <p:spPr>
          <a:xfrm>
            <a:off x="458994" y="1732899"/>
            <a:ext cx="4185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,,Elektrą taupau – gera darau“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,,Su elektra draugauju, bet neišdykauju“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,,Elektra draugas ir priešas“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,,Taupai – gera darai“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136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7B351A5-96C1-4F88-9DB6-EEF9E96D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138396"/>
            <a:ext cx="10058402" cy="1075765"/>
          </a:xfrm>
        </p:spPr>
        <p:txBody>
          <a:bodyPr>
            <a:no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 VAIKAI AKTYVIAI JUDĖTŲ, SVEIKAI MAITINTŲSI IR UGDYTŲ SVEIKATĄ TAUSOJANČIAS NUOSTATAS ORGANIZAVOME PROJEKTUS: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571C423-2840-7B16-1B36-7CFEAEF14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87" y="1388213"/>
            <a:ext cx="2953119" cy="2214839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33C2AC8-E371-E306-86D6-D89D71E5E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12" y="3902613"/>
            <a:ext cx="2017102" cy="261505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6" name="Picture 10" descr="https://www.ldpasaka.lt/wp-content/uploads/2021/11/asta7.jpg">
            <a:extLst>
              <a:ext uri="{FF2B5EF4-FFF2-40B4-BE49-F238E27FC236}">
                <a16:creationId xmlns:a16="http://schemas.microsoft.com/office/drawing/2014/main" id="{98A9EB61-3251-2BA3-D8E8-1C61BF72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3627" y="4437469"/>
            <a:ext cx="1878448" cy="1408836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72F0E7B-3CA7-656A-AB77-A60B12E3A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35" y="3902612"/>
            <a:ext cx="2008621" cy="261505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B6F81F4B-674C-74E0-1D19-CD7C5E905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380" y="4302832"/>
            <a:ext cx="2953117" cy="221483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88B7F07-3D7A-0435-98B1-B5FE0B814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2654" y="1388214"/>
            <a:ext cx="2953118" cy="221483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35711-3996-086D-CE22-27A5246CD1CB}"/>
              </a:ext>
            </a:extLst>
          </p:cNvPr>
          <p:cNvSpPr txBox="1"/>
          <p:nvPr/>
        </p:nvSpPr>
        <p:spPr>
          <a:xfrm>
            <a:off x="774379" y="1723596"/>
            <a:ext cx="38693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,,Sveikatos takeliais“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,,Sveiki ir saugūs“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,,Valgau sveikai – gyvenu aktyviai“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,,Mokausi sveikai gyventi“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,,Augu sveikas ir stiprus“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,,Sveiko maisto paslaptys“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,,Sveikas vaikas – laimingas vaikas“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028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A5CDC75-D9F2-8892-1DA6-C520A897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847" y="469014"/>
            <a:ext cx="10058402" cy="1001198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APLINKOSAUGINĖS IŠVYKOS</a:t>
            </a:r>
            <a:br>
              <a:rPr lang="lt-LT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ėra nuotraukos aprašo.">
            <a:extLst>
              <a:ext uri="{FF2B5EF4-FFF2-40B4-BE49-F238E27FC236}">
                <a16:creationId xmlns:a16="http://schemas.microsoft.com/office/drawing/2014/main" id="{6A20CEC1-CDF7-9F3E-A748-54DE3846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5" y="3228041"/>
            <a:ext cx="2319056" cy="3092075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E4D300A-2844-C096-66FF-F3A2B941A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13" y="4178562"/>
            <a:ext cx="3295228" cy="214155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A125D-AF6B-3D41-5B20-B7050CA25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13" y="1186807"/>
            <a:ext cx="3303071" cy="2476793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7A61D58-E3AE-D9D4-522D-20E422807A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32" y="3259790"/>
            <a:ext cx="2279836" cy="303978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63630E-4A36-34B0-9F87-B9BA625FC8A9}"/>
              </a:ext>
            </a:extLst>
          </p:cNvPr>
          <p:cNvSpPr txBox="1"/>
          <p:nvPr/>
        </p:nvSpPr>
        <p:spPr>
          <a:xfrm>
            <a:off x="885732" y="1186808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Edukacinė išvyka „Pažink Plungės dvaro parką aktyviai“.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Ilgio ežero pažintinis takas.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Išvyka į „Telšių regiono atliekų tvarkymo centrą“.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Išvyka į UAB „Mažeikių vandenys“.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Išvyka į Viekšnių vaistinės muziejų.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Edukacinė išvyka ,,Lino kelias“  Mažeikių muziejuje.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Žygiai prie Ventos upės.</a:t>
            </a:r>
            <a:endParaRPr lang="lt-LT" sz="16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19D81C21-CEB9-6C55-3A47-75DC3F05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85" y="3209524"/>
            <a:ext cx="2319056" cy="3092074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04A0EF-8228-BCA8-B9A2-735F5F01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062" y="0"/>
            <a:ext cx="10058402" cy="952498"/>
          </a:xfrm>
        </p:spPr>
        <p:txBody>
          <a:bodyPr>
            <a:normAutofit/>
          </a:bodyPr>
          <a:lstStyle/>
          <a:p>
            <a:pPr algn="ctr"/>
            <a:r>
              <a:rPr kumimoji="0" lang="lt-LT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DALYVAVIMAS ECO-SCHOOLS</a:t>
            </a:r>
            <a:br>
              <a:rPr kumimoji="0" lang="lt-LT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lt-LT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ORGANIZUOJAMUOSE RENGINIUOSE</a:t>
            </a:r>
            <a:endParaRPr lang="lt-LT" sz="2400" dirty="0"/>
          </a:p>
        </p:txBody>
      </p:sp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0B4B3C69-3EE3-95D1-5231-B3AFAA50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15" y="2956848"/>
            <a:ext cx="2513502" cy="3351336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description available.">
            <a:extLst>
              <a:ext uri="{FF2B5EF4-FFF2-40B4-BE49-F238E27FC236}">
                <a16:creationId xmlns:a16="http://schemas.microsoft.com/office/drawing/2014/main" id="{09D09FA0-6931-85F9-64DC-7B6F9068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28" y="3972599"/>
            <a:ext cx="3777663" cy="2408536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958CC192-5A99-F630-3306-976384AD6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6" y="2956848"/>
            <a:ext cx="2605469" cy="335288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600D4-4B29-4B90-DFB7-F1788005CE49}"/>
              </a:ext>
            </a:extLst>
          </p:cNvPr>
          <p:cNvSpPr txBox="1"/>
          <p:nvPr/>
        </p:nvSpPr>
        <p:spPr>
          <a:xfrm>
            <a:off x="980536" y="1219200"/>
            <a:ext cx="6029864" cy="239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m. dalyvavo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UNESCO ir Aplinkosauginio švietimo fondo organizuojamoje kampanijoje „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Trash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Hack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“.</a:t>
            </a: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Globalinės veiksmo dienos 2023.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Tarptautinės  Gamtosauginių mokyklų dienos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C40A75C8-E0D3-3A32-0986-0503EE5DA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7" y="1207923"/>
            <a:ext cx="3796826" cy="250925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109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A017C8-034B-D91E-E46F-CEDA7CF3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589" y="277906"/>
            <a:ext cx="10058402" cy="457200"/>
          </a:xfrm>
        </p:spPr>
        <p:txBody>
          <a:bodyPr>
            <a:normAutofit fontScale="90000"/>
          </a:bodyPr>
          <a:lstStyle/>
          <a:p>
            <a:r>
              <a:rPr lang="lt-LT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DALYVAVIMAS RESPUBLIKINIUOSE RENGINIUOSE</a:t>
            </a:r>
            <a:endParaRPr lang="lt-LT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BA0B8-65A2-1A0D-8432-BD92038B38AB}"/>
              </a:ext>
            </a:extLst>
          </p:cNvPr>
          <p:cNvSpPr txBox="1"/>
          <p:nvPr/>
        </p:nvSpPr>
        <p:spPr>
          <a:xfrm>
            <a:off x="788894" y="1121512"/>
            <a:ext cx="67593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Projektas ,,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Sveikatiada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Europos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udumo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savaitės renginiai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Lietuvos neformaliojo švietimo konkursas  ,,Mano žalioji palangė“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Lietuvos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ikimokyklini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ų įstaigų organizuojami projektai.</a:t>
            </a:r>
          </a:p>
          <a:p>
            <a:endParaRPr lang="lt-LT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May be an image of 11 people and people standing">
            <a:extLst>
              <a:ext uri="{FF2B5EF4-FFF2-40B4-BE49-F238E27FC236}">
                <a16:creationId xmlns:a16="http://schemas.microsoft.com/office/drawing/2014/main" id="{0F88C878-4287-2DF9-63F7-43D40042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3" y="2588561"/>
            <a:ext cx="3621741" cy="3621741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ėra nuotraukos aprašo.">
            <a:extLst>
              <a:ext uri="{FF2B5EF4-FFF2-40B4-BE49-F238E27FC236}">
                <a16:creationId xmlns:a16="http://schemas.microsoft.com/office/drawing/2014/main" id="{DC733FFC-9B7E-0F81-495A-B4EF7439A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47" y="2589308"/>
            <a:ext cx="2715746" cy="3620994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D62652B-AB78-C0F5-8CD5-F5C5917B1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73" y="2588561"/>
            <a:ext cx="3621741" cy="362174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2990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2F95C30-2BB7-873B-8610-064A8AA4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777" y="116540"/>
            <a:ext cx="10058402" cy="75975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PASIDALI</a:t>
            </a:r>
            <a:r>
              <a:rPr lang="lt-LT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IMAS PATIRTIMI</a:t>
            </a:r>
            <a:endParaRPr lang="lt-LT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80EDE57-C8F3-62D8-7ECF-2F362BB74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777" y="1044388"/>
            <a:ext cx="10058400" cy="289111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K</a:t>
            </a:r>
            <a:r>
              <a:rPr lang="lt-LT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ėdainių</a:t>
            </a:r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mokykloje - darželyje ,,Puriena“ tarptautinėje gamtosauginėje konferencijoje ,,Aplinkosauginis ugdymas – naujos mintys, patirtys ir perspektyvos“ pristatytas tarptautinis projektas ,,Mažiau šiukšlių 2016 - 2017 m. m.“.</a:t>
            </a:r>
          </a:p>
          <a:p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m. Mažeikių rajono ikimokyklinių įstaigų gamtosauginėje konferencijoje ,,Darnoje su gamta“ pristatytas projektas ,,Ką kalba vanduo?“.</a:t>
            </a:r>
          </a:p>
          <a:p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m. Rajoninėje ikimokyklinio ir priešmokyklinio ugdymo  pedagogų gamtosauginėje konferencijoje „Išsaugokime tai, ką sukūrė gamta“ pristatytas projektas „</a:t>
            </a:r>
            <a:r>
              <a:rPr lang="lt-LT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Pasakiečių</a:t>
            </a:r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atradimai gamtoje - matau, girdžiu, jaučiu “.</a:t>
            </a:r>
          </a:p>
          <a:p>
            <a:endParaRPr lang="lt-LT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ėra nuotraukos aprašo.">
            <a:extLst>
              <a:ext uri="{FF2B5EF4-FFF2-40B4-BE49-F238E27FC236}">
                <a16:creationId xmlns:a16="http://schemas.microsoft.com/office/drawing/2014/main" id="{216EE1BD-06D0-44D9-89B4-BB2A05A6F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89" y="3829424"/>
            <a:ext cx="3917576" cy="2611717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D74F617-FEEF-5D6D-F575-23F49A866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03" y="497940"/>
            <a:ext cx="10058402" cy="1837853"/>
          </a:xfrm>
        </p:spPr>
        <p:txBody>
          <a:bodyPr>
            <a:no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Tegul vaikų pažintis su gamtos pasauliu teikia džiaugsmą. </a:t>
            </a:r>
            <a:b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Supažindinkime mažuosius su aplinka taip, kad kiekvieną dieną jie rastų ką nors naujo, kad kiekvienas vaiko žingsnis būtų tarsi kelionė į mąstymo ir kalbos ištakas – į stebuklingą gamtos grožį, kad kiekvienas pažinimo žingsnis taurintų širdį ir grūdintų valią.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C858172-870C-4F95-87FF-1AD7862AF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51" y="2559866"/>
            <a:ext cx="2614533" cy="364401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2467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949802" y="447238"/>
            <a:ext cx="10058402" cy="920318"/>
          </a:xfrm>
        </p:spPr>
        <p:txBody>
          <a:bodyPr rtlCol="0">
            <a:normAutofit/>
          </a:bodyPr>
          <a:lstStyle/>
          <a:p>
            <a:pPr algn="ctr" rtl="0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t-LT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ČIŪ UŽ DĖMESĮ</a:t>
            </a:r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6A8F54A-7A9A-FF00-55F0-436E66A39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56" y="1727230"/>
            <a:ext cx="6544236" cy="409696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B8846B9A-7976-4B45-8A5D-55B5B7EBC1D4}"/>
              </a:ext>
            </a:extLst>
          </p:cNvPr>
          <p:cNvSpPr/>
          <p:nvPr/>
        </p:nvSpPr>
        <p:spPr>
          <a:xfrm>
            <a:off x="7395099" y="5979681"/>
            <a:ext cx="5494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Pristatymą parengė: </a:t>
            </a:r>
          </a:p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Mokytoja metodininkė  Asta Žukauskienė 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43E18CA-53D7-D58A-521E-F9003141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6" y="770964"/>
            <a:ext cx="10058402" cy="127523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lt-LT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TIKSLAS: </a:t>
            </a:r>
            <a:br>
              <a:rPr lang="lt-LT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t-LT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Formuoti praktinės aplinkosauginės veiklos įgūdžius, inicijuoti ir organizuoti patrauklias ir aktyvias veiklas, skatinant vaikų ir visos bendruomenės fizinį aktyvumą ir sveiką gyvenseną.</a:t>
            </a:r>
            <a:br>
              <a:rPr lang="lt-LT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t-LT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lt-LT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lt-LT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D9A04DC-D2A0-B31A-18C5-13002E077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2030506"/>
            <a:ext cx="7029917" cy="42291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UŽDAVINIAI:</a:t>
            </a:r>
            <a:endParaRPr lang="lt-LT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lt-LT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Sudaryti sąlygas  gamtos pažinimui, aplinkos tyrinėjimams, eksperimentams, kūrybinei saviraiškai, pasitelkiant IT, STEAM metodus ir priemones.</a:t>
            </a:r>
          </a:p>
          <a:p>
            <a:pPr lvl="0" algn="just">
              <a:tabLst>
                <a:tab pos="457200" algn="l"/>
              </a:tabLst>
            </a:pPr>
            <a:r>
              <a:rPr lang="lt-LT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Skatinti  sveikos gyvensenos įgūdžius, prisidėti prie klimato kaitos mažinimo mokantis saikingai vartoti maistą, jo nešvaistyti, skatinti taupyti.</a:t>
            </a:r>
          </a:p>
          <a:p>
            <a:pPr lvl="0" algn="just">
              <a:tabLst>
                <a:tab pos="457200" algn="l"/>
              </a:tabLst>
            </a:pPr>
            <a:r>
              <a:rPr lang="lt-LT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Ugdyti  bendruomenės ekologinę savimonę, skatinant tausoti gamtinius išteklius, energiją, siekiant tvarios aplinkos išsaugojimo.</a:t>
            </a:r>
          </a:p>
          <a:p>
            <a:endParaRPr lang="lt-L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BCA33EF-362A-1AF6-C6F2-8CE232798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246" y="2115671"/>
            <a:ext cx="2979309" cy="382850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412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pavadinimas"/>
          <p:cNvSpPr>
            <a:spLocks noGrp="1"/>
          </p:cNvSpPr>
          <p:nvPr>
            <p:ph type="title"/>
          </p:nvPr>
        </p:nvSpPr>
        <p:spPr>
          <a:xfrm>
            <a:off x="1066799" y="394447"/>
            <a:ext cx="10058402" cy="1688539"/>
          </a:xfrm>
        </p:spPr>
        <p:txBody>
          <a:bodyPr rtlCol="0">
            <a:norm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 pasiekimus darnaus vystymosi švietimo srityje ir kryptingą įstaigos bei visuomenės aplinkosauginio vaidmens  stiprinimą,</a:t>
            </a:r>
            <a:b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Mažeikių lopšelis - darželis „Pasaka“ 1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kartų apdovanotas tarptautiniu Gamtosauginių mokyklų programos sertifikatu ir Žaliąja vėliava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13E7DA-B14C-AF50-C751-AE6C75A1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67" y="2537821"/>
            <a:ext cx="4555401" cy="3416551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1C5B43-72B1-C969-DB2D-F0044B97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07" y="71718"/>
            <a:ext cx="10058402" cy="869576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 SUPANTI APLINKA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05896D9-F973-7680-362E-6DD03DFDE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63" y="1107837"/>
            <a:ext cx="2989395" cy="2477609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17061F3-9904-4BEE-8E79-A10AFB5C7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91" y="1107839"/>
            <a:ext cx="3903138" cy="520418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2050" name="Picture 2" descr="Gali būti 8 žmonės ir vaikas vaizdas">
            <a:extLst>
              <a:ext uri="{FF2B5EF4-FFF2-40B4-BE49-F238E27FC236}">
                <a16:creationId xmlns:a16="http://schemas.microsoft.com/office/drawing/2014/main" id="{D86E0B49-FAAB-B3C5-0FAB-C6570660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1" y="1072662"/>
            <a:ext cx="3085308" cy="2313178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li būti 4 žmonės, vaikas, žmonės šypsosi ir medis vaizdas">
            <a:extLst>
              <a:ext uri="{FF2B5EF4-FFF2-40B4-BE49-F238E27FC236}">
                <a16:creationId xmlns:a16="http://schemas.microsoft.com/office/drawing/2014/main" id="{820A47CB-1C45-877B-B55F-B9FEEBD5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32" y="3635504"/>
            <a:ext cx="2105585" cy="2806581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li būti 6 žmonės ir neužmirštuolė vaizdas">
            <a:extLst>
              <a:ext uri="{FF2B5EF4-FFF2-40B4-BE49-F238E27FC236}">
                <a16:creationId xmlns:a16="http://schemas.microsoft.com/office/drawing/2014/main" id="{88E9FD4B-EC8B-9B9E-F5F2-13E4AF51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264" y="4069197"/>
            <a:ext cx="2989396" cy="2242826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69272A-02D0-A1C0-24D9-152AB88F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17176"/>
          </a:xfrm>
        </p:spPr>
        <p:txBody>
          <a:bodyPr/>
          <a:lstStyle/>
          <a:p>
            <a:pPr algn="ctr"/>
            <a:r>
              <a:rPr lang="lt-LT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EDUKACINĖS ERDVĖS</a:t>
            </a:r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D27CB-AE7E-7F56-0480-A560D1280F89}"/>
              </a:ext>
            </a:extLst>
          </p:cNvPr>
          <p:cNvSpPr txBox="1"/>
          <p:nvPr/>
        </p:nvSpPr>
        <p:spPr>
          <a:xfrm>
            <a:off x="851647" y="1119698"/>
            <a:ext cx="38458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Vaistažolių ir prieskonių sąžalynas;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Vabalų viešbutis;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Žemdirbio kampelis;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Žydinti pieva;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Vaismedžių sodas;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Vandens tyrinėjimų kampelis.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765EEAE-BA86-9F95-651D-27C31E3D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243" y="593229"/>
            <a:ext cx="2347633" cy="313017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BB53CB2-8CC2-A012-B907-22266EEC1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66" y="1291663"/>
            <a:ext cx="3242324" cy="243174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B8573E88-D7F2-F70D-98A8-73E8AF974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5" y="3987509"/>
            <a:ext cx="3094961" cy="232122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861A763B-B86E-FCB0-F4B3-CA237230E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73" y="3973742"/>
            <a:ext cx="1740916" cy="232122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FF1EE848-6406-2F3B-8DEA-850105198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7" y="3987508"/>
            <a:ext cx="3061966" cy="229369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3074" name="Picture 2" descr="Gali būti 8 žmonės vaizdas">
            <a:extLst>
              <a:ext uri="{FF2B5EF4-FFF2-40B4-BE49-F238E27FC236}">
                <a16:creationId xmlns:a16="http://schemas.microsoft.com/office/drawing/2014/main" id="{0973ED13-87E5-1EEA-C866-ACCE419F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9" y="3184798"/>
            <a:ext cx="2347632" cy="3129211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77ECF8F-9671-4AB6-8AE6-60F6BE6B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271525"/>
            <a:ext cx="10058402" cy="671935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SOCIALINIAI PARTNERIAI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B800855-3A5C-493B-BB53-D627FE9D5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262" y="1506495"/>
            <a:ext cx="5192151" cy="2030506"/>
          </a:xfrm>
        </p:spPr>
        <p:txBody>
          <a:bodyPr/>
          <a:lstStyle/>
          <a:p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Mažeikių ,,Ventos“ progimnazija;</a:t>
            </a:r>
          </a:p>
          <a:p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Mažeikių cerebrinio paralyžiaus asociacija;</a:t>
            </a:r>
          </a:p>
          <a:p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Mažeikių muziejus (Viekšnių vaistinės muziejus);</a:t>
            </a:r>
          </a:p>
          <a:p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Žolininkė Jadvyga </a:t>
            </a:r>
            <a:r>
              <a:rPr lang="lt-LT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Balvočiūtė</a:t>
            </a:r>
            <a:r>
              <a:rPr lang="lt-LT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41C1715-1F3F-F9DC-E57A-2BBB918A5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80" y="3910853"/>
            <a:ext cx="3523129" cy="264234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BF6D1-AE81-DDEF-67A7-F03B8332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063" y="1146608"/>
            <a:ext cx="3516396" cy="2637297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03689A-25D6-1D9F-B6AF-A346D33C1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31" y="3987053"/>
            <a:ext cx="3608362" cy="2566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2D80D4DB-4CFA-3CBB-0E06-CC8AF0682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71" y="3121519"/>
            <a:ext cx="2348753" cy="343168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14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54AD9C-8390-457C-BBAD-A96FB8CB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58175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DALYVAVIMAS APLINKOS APSAUGOS RĖMIMO FONDŲ FINANSUOJAMUOSE PROJEKTUOSE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50FD28A-5B1F-43FC-938F-F87BEAA1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520638"/>
            <a:ext cx="10058400" cy="4229100"/>
          </a:xfrm>
        </p:spPr>
        <p:txBody>
          <a:bodyPr>
            <a:normAutofit fontScale="70000" lnSpcReduction="20000"/>
          </a:bodyPr>
          <a:lstStyle/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metais įgyvendinome projektą ,,Ką kalba vanduo“. 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2016-2017 m. dalyvavome  tarptautinės kampanijos 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Litter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Campaign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organizuotoje kampanijoje ,,Mažiau šiukšlių“. 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metais VŠĮ Kaimo verslo ir rinkų plėtros agentūra ikimokyklinio ugdymo įstaigoms, dalyvaujančioms Vaisių ir daržovių, bei pieno ir pieno produktų vartojimo skatinimo programoje dovanojo obelų ir kriaušių medelius.</a:t>
            </a:r>
            <a:endParaRPr lang="lt-LT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metais dalyvavome Mažeikių rajono savivaldybės aplinkos apsaugos rėmimo specialiosios programos lėšomis finansuojamame visuomenės aplinkosauginio švietimo projekte „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Pasakiečių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atradimai gamtoje - matau, girdžiu, jaučiu“. 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m. vykdome tarptautinio aplinkosauginio švietimo fondo programos ,,Mažiau šiukšlių plius“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finansuojamą  projektą ,, Aš rūšiuoju – o tu?“.</a:t>
            </a:r>
          </a:p>
          <a:p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m. pradedame įgyvendinti Mažeikių rajono savivaldybės aplinkos apsaugos rėmimo specialiosios programos lėšomis finansuojamą visuomenės aplinkosauginio švietimo tęstinį projektą „</a:t>
            </a:r>
            <a:r>
              <a:rPr lang="lt-LT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Pasakiečių</a:t>
            </a: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atradimai gamtoje - matau, girdžiu, jaučiu“. </a:t>
            </a:r>
          </a:p>
          <a:p>
            <a:endParaRPr lang="lt-LT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7C06140-DAD8-4A3C-3C5F-F8707E1B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66605"/>
            <a:ext cx="10058402" cy="716030"/>
          </a:xfrm>
        </p:spPr>
        <p:txBody>
          <a:bodyPr>
            <a:noAutofit/>
          </a:bodyPr>
          <a:lstStyle/>
          <a:p>
            <a:pPr algn="ctr"/>
            <a:r>
              <a:rPr lang="lt-L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SIEKDAMI ATSAKINGAI RŪŠIUOTI ATLIEKAS IR KURTI    APLINKĄ TAUSOJANČIĄ VISUOMENĘ VYKDĖME PROJEKTUS:</a:t>
            </a:r>
            <a:endParaRPr lang="lt-LT" sz="2400" dirty="0"/>
          </a:p>
        </p:txBody>
      </p:sp>
      <p:pic>
        <p:nvPicPr>
          <p:cNvPr id="4" name="Picture 2" descr="Nėra nuotraukos aprašo.">
            <a:extLst>
              <a:ext uri="{FF2B5EF4-FFF2-40B4-BE49-F238E27FC236}">
                <a16:creationId xmlns:a16="http://schemas.microsoft.com/office/drawing/2014/main" id="{CE0939E1-CB31-63E8-18FF-96A1013A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88" y="1178237"/>
            <a:ext cx="4129128" cy="2488387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91490DD-D340-E9FE-593E-C14B7F2D9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3317" y="4300352"/>
            <a:ext cx="2267922" cy="170094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AB1F098B-A8EF-4F3E-3B26-1398E6F46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94" y="1178237"/>
            <a:ext cx="3331633" cy="2488388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B699917B-EA21-EB90-B33B-815946301D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7" y="4037862"/>
            <a:ext cx="1671783" cy="222904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3" name="Picture 2" descr="C:\Users\Vartotojas\Documents\GAMTOSAUGA 2015-2016\mažiau šiukšlių 2016\foto maziau siuksliu\20161117_092326.jpg">
            <a:extLst>
              <a:ext uri="{FF2B5EF4-FFF2-40B4-BE49-F238E27FC236}">
                <a16:creationId xmlns:a16="http://schemas.microsoft.com/office/drawing/2014/main" id="{A147DF29-6DAD-0801-FD77-61DB38B1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2" y="4037862"/>
            <a:ext cx="3290620" cy="2291220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Vartotojas\Documents\GAMTOSAUGA 2015-2016\mažiau šiukšlių 2016\foto maziau siuksliu\20161017_112343.jpg">
            <a:extLst>
              <a:ext uri="{FF2B5EF4-FFF2-40B4-BE49-F238E27FC236}">
                <a16:creationId xmlns:a16="http://schemas.microsoft.com/office/drawing/2014/main" id="{4A52D37F-4134-3358-4F73-146D1439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59" y="3972563"/>
            <a:ext cx="3545913" cy="2356519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9EC43-C8F9-B1FE-1764-E38443844E9C}"/>
              </a:ext>
            </a:extLst>
          </p:cNvPr>
          <p:cNvSpPr txBox="1"/>
          <p:nvPr/>
        </p:nvSpPr>
        <p:spPr>
          <a:xfrm>
            <a:off x="650298" y="1848907"/>
            <a:ext cx="43158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,,Aš rūšiuoju – o tu?“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,,Mes rūšiuojam“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,,Neišmesk, aš dar galiu gyventi“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,,Mažiau šiukšlių“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Nešiukšlink, neteršk, rūšiuok“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032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2CD4616-58DF-493A-D53A-B65B070D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79294"/>
            <a:ext cx="10058402" cy="708212"/>
          </a:xfrm>
        </p:spPr>
        <p:txBody>
          <a:bodyPr>
            <a:noAutofit/>
          </a:bodyPr>
          <a:lstStyle/>
          <a:p>
            <a:pPr algn="ctr"/>
            <a:r>
              <a:rPr lang="lt-LT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PLĖSDAMI VAIKAMS ŽINIAS APIE VANDENĮ, JO SVARBĄ    ŽMOGUI IR SUPANČIAI APLINKAI ORGANIZAVOME PROJEKTUS:</a:t>
            </a:r>
            <a:endParaRPr lang="lt-LT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D73B108-0EB7-1616-DF84-2C4BE7666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79" y="1146928"/>
            <a:ext cx="3309260" cy="2481945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A7C78F6-43D6-5CDD-0A59-33BD265F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364" y="3935929"/>
            <a:ext cx="2659226" cy="2481076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C76D004-707B-F3CE-AFF3-F8AEA1DFC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0" y="3935928"/>
            <a:ext cx="3300549" cy="247541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963CBA4-F459-1720-FD15-C1DDDD0DB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307" y="1113676"/>
            <a:ext cx="1726605" cy="251519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B14ED90-3226-8447-9D2D-11AB04027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1135622"/>
            <a:ext cx="1846853" cy="249325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A9D1C0F-0A59-2852-9457-A2D1DFBFAB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8" y="3903314"/>
            <a:ext cx="3344034" cy="2508026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04418-4960-B5B5-7E85-286892E79CA6}"/>
              </a:ext>
            </a:extLst>
          </p:cNvPr>
          <p:cNvSpPr txBox="1"/>
          <p:nvPr/>
        </p:nvSpPr>
        <p:spPr>
          <a:xfrm>
            <a:off x="622559" y="1673053"/>
            <a:ext cx="33005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,,Ką kalba vanduo“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,,Taupyk vandenį“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,,Gyvybė ten, kur vanduo“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,,Vanduo – gyvybės šaltinis“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,,Vandens paslaptys“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139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Gamtos iliustracija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5_TF03431377" id="{0C2853EC-1ECD-4152-A428-C61102A371B0}" vid="{6F6216AD-9016-493B-9106-344882587320}"/>
    </a:ext>
  </a:extLst>
</a:theme>
</file>

<file path=ppt/theme/theme2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Vaivorykštės pateiktis</Template>
  <TotalTime>1082</TotalTime>
  <Words>694</Words>
  <Application>Microsoft Office PowerPoint</Application>
  <PresentationFormat>Plačiaekranė</PresentationFormat>
  <Paragraphs>83</Paragraphs>
  <Slides>18</Slides>
  <Notes>3</Notes>
  <HiddenSlides>0</HiddenSlides>
  <MMClips>0</MMClips>
  <ScaleCrop>false</ScaleCrop>
  <HeadingPairs>
    <vt:vector size="8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4" baseType="lpstr">
      <vt:lpstr>Arial</vt:lpstr>
      <vt:lpstr>Balloon XBd TL</vt:lpstr>
      <vt:lpstr>Segoe Print</vt:lpstr>
      <vt:lpstr>Times New Roman</vt:lpstr>
      <vt:lpstr>Gamtos iliustracija 16 x 9</vt:lpstr>
      <vt:lpstr>CorelDRAW.Graphic.12</vt:lpstr>
      <vt:lpstr>                             ,,PASAKIEČIŲ ATRADIMAI GAMTOJE –  MATAU, JAUČIU, GIRDŽIU“  </vt:lpstr>
      <vt:lpstr>TIKSLAS:        Formuoti praktinės aplinkosauginės veiklos įgūdžius, inicijuoti ir organizuoti patrauklias ir aktyvias veiklas, skatinant vaikų ir visos bendruomenės fizinį aktyvumą ir sveiką gyvenseną.   </vt:lpstr>
      <vt:lpstr>Už pasiekimus darnaus vystymosi švietimo srityje ir kryptingą įstaigos bei visuomenės aplinkosauginio vaidmens  stiprinimą,  Mažeikių lopšelis - darželis „Pasaka“ 13 kartų apdovanotas tarptautiniu Gamtosauginių mokyklų programos sertifikatu ir Žaliąja vėliava</vt:lpstr>
      <vt:lpstr>MUS SUPANTI APLINKA</vt:lpstr>
      <vt:lpstr>EDUKACINĖS ERDVĖS</vt:lpstr>
      <vt:lpstr> SOCIALINIAI PARTNERIAI</vt:lpstr>
      <vt:lpstr>DALYVAVIMAS APLINKOS APSAUGOS RĖMIMO FONDŲ FINANSUOJAMUOSE PROJEKTUOSE</vt:lpstr>
      <vt:lpstr>SIEKDAMI ATSAKINGAI RŪŠIUOTI ATLIEKAS IR KURTI    APLINKĄ TAUSOJANČIĄ VISUOMENĘ VYKDĖME PROJEKTUS:</vt:lpstr>
      <vt:lpstr>PLĖSDAMI VAIKAMS ŽINIAS APIE VANDENĮ, JO SVARBĄ    ŽMOGUI IR SUPANČIAI APLINKAI ORGANIZAVOME PROJEKTUS:</vt:lpstr>
      <vt:lpstr>STEAM VEIKLOS ,,VANDUO SKATINA TYRINĖTI“</vt:lpstr>
      <vt:lpstr>VAIKUS SUPAŽINDINOME SU TAUPIU ENERGIJOS VARTOJIMU, JO SVARBA IR NAUDA VYKDYDAMI PROJEKTUS:</vt:lpstr>
      <vt:lpstr>KAD VAIKAI AKTYVIAI JUDĖTŲ, SVEIKAI MAITINTŲSI IR UGDYTŲ SVEIKATĄ TAUSOJANČIAS NUOSTATAS ORGANIZAVOME PROJEKTUS:</vt:lpstr>
      <vt:lpstr>APLINKOSAUGINĖS IŠVYKOS  </vt:lpstr>
      <vt:lpstr>DALYVAVIMAS ECO-SCHOOLS  ORGANIZUOJAMUOSE RENGINIUOSE</vt:lpstr>
      <vt:lpstr>DALYVAVIMAS RESPUBLIKINIUOSE RENGINIUOSE</vt:lpstr>
      <vt:lpstr>PASIDALINIMAS PATIRTIMI</vt:lpstr>
      <vt:lpstr>Tegul vaikų pažintis su gamtos pasauliu teikia džiaugsmą.  Supažindinkime mažuosius su aplinka taip, kad kiekvieną dieną jie rastų ką nors naujo, kad kiekvienas vaiko žingsnis būtų tarsi kelionė į mąstymo ir kalbos ištakas – į stebuklingą gamtos grožį, kad kiekvienas pažinimo žingsnis taurintų širdį ir grūdintų valią.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Pradinis maketas</dc:title>
  <dc:creator>Vartotojas</dc:creator>
  <cp:lastModifiedBy>Vartotojas</cp:lastModifiedBy>
  <cp:revision>65</cp:revision>
  <dcterms:created xsi:type="dcterms:W3CDTF">2023-09-07T11:49:40Z</dcterms:created>
  <dcterms:modified xsi:type="dcterms:W3CDTF">2023-09-14T08:47:49Z</dcterms:modified>
</cp:coreProperties>
</file>