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4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02" y="11339"/>
            <a:ext cx="8316098" cy="574176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1101" y="5355751"/>
            <a:ext cx="6836833" cy="1104900"/>
          </a:xfrm>
        </p:spPr>
        <p:txBody>
          <a:bodyPr>
            <a:noAutofit/>
          </a:bodyPr>
          <a:lstStyle/>
          <a:p>
            <a:pPr algn="ctr"/>
            <a:r>
              <a:rPr lang="lt-LT" sz="2000" dirty="0" smtClean="0">
                <a:solidFill>
                  <a:srgbClr val="00B050"/>
                </a:solidFill>
              </a:rPr>
              <a:t>Projekto vadovės/koordinatorės: </a:t>
            </a:r>
          </a:p>
          <a:p>
            <a:pPr algn="ctr"/>
            <a:r>
              <a:rPr lang="lt-LT" sz="2000" dirty="0" smtClean="0">
                <a:solidFill>
                  <a:srgbClr val="00B050"/>
                </a:solidFill>
              </a:rPr>
              <a:t>Mažeikių švietimo centro direktorė Laima Petrulevičienė, metodininkė Monika Zavgorodnė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Tikslas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83" y="1484314"/>
            <a:ext cx="9009591" cy="43449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lt-L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Tobulinti švietimo įstaigų vadovų kompetencijas aplinkosauginio švietimo srityje, plėtojant Mažeikių rajono savivaldybės švietimo įstaigose žalios mokyklos idėją ir </a:t>
            </a:r>
            <a:r>
              <a:rPr lang="lt-LT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tinklaveiką</a:t>
            </a:r>
            <a:r>
              <a:rPr lang="lt-L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7077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Uždaviniai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34" y="1379539"/>
            <a:ext cx="10143066" cy="3880773"/>
          </a:xfrm>
        </p:spPr>
        <p:txBody>
          <a:bodyPr>
            <a:noAutofit/>
          </a:bodyPr>
          <a:lstStyle/>
          <a:p>
            <a:r>
              <a:rPr lang="lt-L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Pristatyti projektą „Žalia mokykla-žalia savivaldybė“;</a:t>
            </a:r>
          </a:p>
          <a:p>
            <a:r>
              <a:rPr lang="lt-L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t-L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ristatyti </a:t>
            </a:r>
            <a:r>
              <a:rPr lang="lt-L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Mažeikių rajono švietimo įstaigų, įgyvendinančių Tarptautinių Gamtosauginių mokyklų programų veiklą, gerąsias </a:t>
            </a:r>
            <a:r>
              <a:rPr lang="lt-L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patirtis;</a:t>
            </a:r>
          </a:p>
          <a:p>
            <a:r>
              <a:rPr lang="lt-L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lt-L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udaryti </a:t>
            </a:r>
            <a:r>
              <a:rPr lang="lt-L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galimybę projekto dalyviams susipažinti su Neringos ir Klaipėdos savivaldybių gerosiomis patirtimis aplinkosauginio švietimo </a:t>
            </a:r>
            <a:r>
              <a:rPr lang="lt-L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srityje; </a:t>
            </a:r>
          </a:p>
          <a:p>
            <a:r>
              <a:rPr lang="lt-L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lt-L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uteikti </a:t>
            </a:r>
            <a:r>
              <a:rPr lang="lt-L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žinių apie gamtos mokslų ugdymo(</a:t>
            </a:r>
            <a:r>
              <a:rPr lang="lt-L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lt-L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kaitą diegiant atnaujintą ugdymo </a:t>
            </a:r>
            <a:r>
              <a:rPr lang="lt-L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turinį;</a:t>
            </a:r>
          </a:p>
          <a:p>
            <a:r>
              <a:rPr lang="lt-L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t-L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lėtoti žalios </a:t>
            </a:r>
            <a:r>
              <a:rPr lang="lt-L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mokyklos idėją, įtraukiant naujus vadovus į aplinkosauginio švietimo </a:t>
            </a:r>
            <a:r>
              <a:rPr lang="lt-L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sklaidą.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57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784" y="219075"/>
            <a:ext cx="8596668" cy="781050"/>
          </a:xfrm>
        </p:spPr>
        <p:txBody>
          <a:bodyPr>
            <a:noAutofit/>
          </a:bodyPr>
          <a:lstStyle/>
          <a:p>
            <a:r>
              <a:rPr lang="lt-LT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Veiklų apibūdinimas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66616"/>
              </p:ext>
            </p:extLst>
          </p:nvPr>
        </p:nvGraphicFramePr>
        <p:xfrm>
          <a:off x="220663" y="1000125"/>
          <a:ext cx="10342562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262">
                  <a:extLst>
                    <a:ext uri="{9D8B030D-6E8A-4147-A177-3AD203B41FA5}">
                      <a16:colId xmlns="" xmlns:a16="http://schemas.microsoft.com/office/drawing/2014/main" val="2620863776"/>
                    </a:ext>
                  </a:extLst>
                </a:gridCol>
                <a:gridCol w="5724525">
                  <a:extLst>
                    <a:ext uri="{9D8B030D-6E8A-4147-A177-3AD203B41FA5}">
                      <a16:colId xmlns="" xmlns:a16="http://schemas.microsoft.com/office/drawing/2014/main" val="699417569"/>
                    </a:ext>
                  </a:extLst>
                </a:gridCol>
                <a:gridCol w="1308429">
                  <a:extLst>
                    <a:ext uri="{9D8B030D-6E8A-4147-A177-3AD203B41FA5}">
                      <a16:colId xmlns="" xmlns:a16="http://schemas.microsoft.com/office/drawing/2014/main" val="1465151252"/>
                    </a:ext>
                  </a:extLst>
                </a:gridCol>
                <a:gridCol w="1247395">
                  <a:extLst>
                    <a:ext uri="{9D8B030D-6E8A-4147-A177-3AD203B41FA5}">
                      <a16:colId xmlns="" xmlns:a16="http://schemas.microsoft.com/office/drawing/2014/main" val="3931278264"/>
                    </a:ext>
                  </a:extLst>
                </a:gridCol>
                <a:gridCol w="1358951">
                  <a:extLst>
                    <a:ext uri="{9D8B030D-6E8A-4147-A177-3AD203B41FA5}">
                      <a16:colId xmlns="" xmlns:a16="http://schemas.microsoft.com/office/drawing/2014/main" val="728077210"/>
                    </a:ext>
                  </a:extLst>
                </a:gridCol>
              </a:tblGrid>
              <a:tr h="669335">
                <a:tc>
                  <a:txBody>
                    <a:bodyPr/>
                    <a:lstStyle/>
                    <a:p>
                      <a:pPr algn="l"/>
                      <a:r>
                        <a:rPr lang="lt-LT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Eil.</a:t>
                      </a:r>
                      <a:r>
                        <a:rPr lang="lt-LT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Nr.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lt-LT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Veikla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Vieta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Vykdymo data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Trukmė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7795019"/>
                  </a:ext>
                </a:extLst>
              </a:tr>
              <a:tr h="1390973">
                <a:tc>
                  <a:txBody>
                    <a:bodyPr/>
                    <a:lstStyle/>
                    <a:p>
                      <a:pPr algn="ctr"/>
                      <a:r>
                        <a:rPr lang="lt-LT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Aplinkosauginio švietimo projekto </a:t>
                      </a:r>
                      <a:r>
                        <a:rPr lang="lt-LT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„Žalia mokykla – žalia savivaldybė“</a:t>
                      </a:r>
                      <a:r>
                        <a:rPr lang="lt-LT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pristatymas, veiklų aptarimas bei rajoninė metodinė-praktinė konferencija </a:t>
                      </a:r>
                      <a:r>
                        <a:rPr lang="lt-LT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„Aplinkosauginio švietimo įgyvendinimas švietimo įstaigoje gerosios patirtys Mažeikių rajono savivaldybėje“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Mažeikių švietimo centras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m. rugsėjo </a:t>
                      </a:r>
                    </a:p>
                    <a:p>
                      <a:pPr algn="ctr"/>
                      <a:r>
                        <a:rPr lang="lt-LT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d.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ak.</a:t>
                      </a:r>
                      <a:r>
                        <a:rPr lang="lt-LT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val.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4977067"/>
                  </a:ext>
                </a:extLst>
              </a:tr>
              <a:tr h="854809">
                <a:tc>
                  <a:txBody>
                    <a:bodyPr/>
                    <a:lstStyle/>
                    <a:p>
                      <a:pPr algn="ctr"/>
                      <a:r>
                        <a:rPr lang="lt-LT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Edukacinė išvyka</a:t>
                      </a:r>
                      <a:r>
                        <a:rPr lang="lt-LT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„Žalioji kelionė: Neringos ir Klaipėdos savivaldybių gerosios patirtys aplinkosaugos švietimo srityje“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Neringos ir Klaipėdos savivaldybės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m. rugsėjo </a:t>
                      </a:r>
                    </a:p>
                    <a:p>
                      <a:pPr algn="ctr"/>
                      <a:r>
                        <a:rPr lang="lt-LT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21-22 d.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ak. val. </a:t>
                      </a:r>
                    </a:p>
                    <a:p>
                      <a:pPr algn="ctr"/>
                      <a:r>
                        <a:rPr lang="lt-LT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dienos)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89188375"/>
                  </a:ext>
                </a:extLst>
              </a:tr>
              <a:tr h="2093186">
                <a:tc>
                  <a:txBody>
                    <a:bodyPr/>
                    <a:lstStyle/>
                    <a:p>
                      <a:pPr algn="ctr"/>
                      <a:r>
                        <a:rPr lang="lt-LT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Baigiamasis renginys – nuotolinis seminaras „</a:t>
                      </a:r>
                      <a:r>
                        <a:rPr lang="lt-LT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Gamtos mokslų ugdymo(</a:t>
                      </a:r>
                      <a:r>
                        <a:rPr lang="lt-LT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lt-LT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kaita diegiant kompetencijomis grįstą atnaujintą ugdymo turinį</a:t>
                      </a:r>
                      <a:r>
                        <a:rPr lang="lt-LT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 ir  įgyvendintų sėkmingų idėjų pristatymas (reflektavimas,  taikant grįžtamojo ryšio metodinę priemonę SIP (SUŽINOK – IŠBANDYK- PASIDALINK) bei tolimesnių projekto veiklų numatymas, plėtojant Mažeikių rajono savivaldybės švietimo įstaigose žalios mokyklos idėją bei </a:t>
                      </a:r>
                      <a:r>
                        <a:rPr lang="lt-LT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tinklaveiką</a:t>
                      </a:r>
                      <a:r>
                        <a:rPr lang="lt-LT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rajone.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Mažeikių švietimo centras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m. spalio 26 d.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 ak. val.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t-LT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(grįžtamojo ryšio metodinė priemonė SIP)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98888538"/>
                  </a:ext>
                </a:extLst>
              </a:tr>
              <a:tr h="478097">
                <a:tc gridSpan="4">
                  <a:txBody>
                    <a:bodyPr/>
                    <a:lstStyle/>
                    <a:p>
                      <a:pPr algn="r"/>
                      <a:r>
                        <a:rPr lang="lt-LT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Iš viso: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ak. val.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69422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67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590616" cy="1320800"/>
          </a:xfrm>
        </p:spPr>
        <p:txBody>
          <a:bodyPr>
            <a:noAutofit/>
          </a:bodyPr>
          <a:lstStyle/>
          <a:p>
            <a:r>
              <a:rPr lang="lt-LT" sz="3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Edukacinė išvyka </a:t>
            </a:r>
            <a:r>
              <a:rPr lang="lt-LT" sz="3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lt-LT" sz="3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Žalioji kelionė: Neringos ir Klaipėdos savivaldybių gerosios patirtys aplinkosaugos švietimo srityje“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358102"/>
            <a:ext cx="8596668" cy="3480723"/>
          </a:xfrm>
        </p:spPr>
        <p:txBody>
          <a:bodyPr>
            <a:normAutofit/>
          </a:bodyPr>
          <a:lstStyle/>
          <a:p>
            <a: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Nidos </a:t>
            </a:r>
            <a:r>
              <a:rPr lang="lt-LT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lopšelis-darželis </a:t>
            </a:r>
            <a: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„Ąžuoliukas</a:t>
            </a:r>
            <a:r>
              <a:rPr lang="lt-LT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“;</a:t>
            </a:r>
          </a:p>
          <a:p>
            <a: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Neringos </a:t>
            </a:r>
            <a:r>
              <a:rPr lang="lt-LT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gimnazija;</a:t>
            </a:r>
          </a:p>
          <a:p>
            <a: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Kuršių nerijos nacionalinio parko Gamtos </a:t>
            </a:r>
            <a:r>
              <a:rPr lang="lt-LT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mokykla;</a:t>
            </a:r>
          </a:p>
          <a:p>
            <a: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Klaipėdos miesto pedagogų švietimo ir kultūros </a:t>
            </a:r>
            <a:r>
              <a:rPr lang="lt-LT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centras.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71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Tarptautinės Gamtosauginės mokyklos dalyviai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913" y="2160590"/>
            <a:ext cx="4454225" cy="3880772"/>
          </a:xfrm>
        </p:spPr>
        <p:txBody>
          <a:bodyPr>
            <a:noAutofit/>
          </a:bodyPr>
          <a:lstStyle/>
          <a:p>
            <a:r>
              <a:rPr lang="lt-LT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Mažeikių </a:t>
            </a:r>
            <a:r>
              <a:rPr lang="lt-LT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lopšelis–darželis „Berželis“;</a:t>
            </a:r>
          </a:p>
          <a:p>
            <a:r>
              <a:rPr lang="lt-LT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Mažeikių </a:t>
            </a:r>
            <a:r>
              <a:rPr lang="lt-LT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lopšelis–darželis </a:t>
            </a:r>
            <a:r>
              <a:rPr lang="lt-LT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lt-LT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Bitutė“;</a:t>
            </a:r>
          </a:p>
          <a:p>
            <a:r>
              <a:rPr lang="lt-LT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Mažeikių </a:t>
            </a:r>
            <a:r>
              <a:rPr lang="lt-LT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lopšelis–darželis </a:t>
            </a:r>
            <a:r>
              <a:rPr lang="lt-LT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lt-LT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Buratinas“;</a:t>
            </a:r>
          </a:p>
          <a:p>
            <a:r>
              <a:rPr lang="lt-LT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Mažeikių lopšelis–darželis </a:t>
            </a:r>
            <a:r>
              <a:rPr lang="lt-LT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lt-LT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Delfinas“;</a:t>
            </a:r>
          </a:p>
          <a:p>
            <a:r>
              <a:rPr lang="lt-LT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Mažeikių </a:t>
            </a:r>
            <a:r>
              <a:rPr lang="lt-LT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lopšelis–darželis </a:t>
            </a:r>
            <a:r>
              <a:rPr lang="lt-LT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lt-LT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Eglutė“;</a:t>
            </a:r>
          </a:p>
          <a:p>
            <a:r>
              <a:rPr lang="lt-LT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Mažeikių </a:t>
            </a:r>
            <a:r>
              <a:rPr lang="lt-LT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lopšelis–darželis </a:t>
            </a:r>
            <a:r>
              <a:rPr lang="lt-LT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„Gintarėlis</a:t>
            </a:r>
            <a:r>
              <a:rPr lang="lt-LT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“;</a:t>
            </a:r>
          </a:p>
          <a:p>
            <a:r>
              <a:rPr lang="lt-LT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Mažeikių lopšelis–darželis </a:t>
            </a:r>
            <a:r>
              <a:rPr lang="lt-LT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lt-LT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Pasaka“;</a:t>
            </a:r>
          </a:p>
          <a:p>
            <a:r>
              <a:rPr lang="lt-LT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Mažeikių </a:t>
            </a:r>
            <a:r>
              <a:rPr lang="lt-LT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lopšelis–darželis </a:t>
            </a:r>
            <a:r>
              <a:rPr lang="lt-LT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„Saulutė</a:t>
            </a:r>
            <a:r>
              <a:rPr lang="lt-LT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“;</a:t>
            </a:r>
          </a:p>
          <a:p>
            <a:r>
              <a:rPr lang="lt-L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Mažeikių lopšelis–darželis „Žilvitis“;</a:t>
            </a:r>
          </a:p>
          <a:p>
            <a:endParaRPr lang="lt-LT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008083" y="2187884"/>
            <a:ext cx="4722771" cy="3880773"/>
          </a:xfrm>
        </p:spPr>
        <p:txBody>
          <a:bodyPr/>
          <a:lstStyle/>
          <a:p>
            <a:r>
              <a:rPr lang="lt-LT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Mažeikių </a:t>
            </a:r>
            <a:r>
              <a:rPr lang="lt-LT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darželis–mokykla „Kregždutė“;</a:t>
            </a:r>
          </a:p>
          <a:p>
            <a:r>
              <a:rPr lang="lt-LT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Mažeikių </a:t>
            </a:r>
            <a:r>
              <a:rPr lang="lt-LT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lt-LT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Tirkšlių lopšelis–darželis „Giliukas“;</a:t>
            </a:r>
          </a:p>
          <a:p>
            <a:r>
              <a:rPr lang="lt-LT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Mažeikių </a:t>
            </a:r>
            <a:r>
              <a:rPr lang="lt-LT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lt-LT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Sedos lopšelis–darželis „</a:t>
            </a:r>
            <a:r>
              <a:rPr lang="lt-LT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Jurginėlis</a:t>
            </a:r>
            <a:r>
              <a:rPr lang="lt-LT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“;</a:t>
            </a:r>
          </a:p>
          <a:p>
            <a:r>
              <a:rPr lang="lt-LT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Mažeikių Kalnėnų progimnazija;</a:t>
            </a:r>
          </a:p>
          <a:p>
            <a:r>
              <a:rPr lang="lt-LT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Mažeikių Pavasario progimnazija;</a:t>
            </a:r>
          </a:p>
          <a:p>
            <a:r>
              <a:rPr lang="lt-LT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Mažeikių </a:t>
            </a:r>
            <a:r>
              <a:rPr lang="lt-LT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lt-LT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Užlieknės pagrindinė mokykla.</a:t>
            </a:r>
            <a:endParaRPr lang="en-US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7436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289" y="410001"/>
            <a:ext cx="4403791" cy="31142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11" y="3624792"/>
            <a:ext cx="9340863" cy="1826581"/>
          </a:xfrm>
        </p:spPr>
        <p:txBody>
          <a:bodyPr>
            <a:noAutofit/>
          </a:bodyPr>
          <a:lstStyle/>
          <a:p>
            <a:r>
              <a:rPr lang="lt-LT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lt-LT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ajoninė </a:t>
            </a:r>
            <a:br>
              <a:rPr lang="lt-LT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metodinė-praktinė </a:t>
            </a:r>
            <a:br>
              <a:rPr lang="lt-LT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konferencija </a:t>
            </a:r>
            <a:br>
              <a:rPr lang="lt-LT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lt-LT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Aplinkosauginio švietimo įgyvendinimas švietimo </a:t>
            </a:r>
            <a:r>
              <a:rPr lang="lt-LT" sz="3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įstaigoje: </a:t>
            </a:r>
            <a:r>
              <a:rPr lang="lt-LT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gerosios patirtys Mažeikių rajono savivaldybėje“</a:t>
            </a:r>
            <a:endParaRPr lang="en-US" sz="36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62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</TotalTime>
  <Words>398</Words>
  <Application>Microsoft Office PowerPoint</Application>
  <PresentationFormat>Pasirinktinai</PresentationFormat>
  <Paragraphs>59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8" baseType="lpstr">
      <vt:lpstr>Facet</vt:lpstr>
      <vt:lpstr>PowerPoint pristatymas</vt:lpstr>
      <vt:lpstr>Tikslas</vt:lpstr>
      <vt:lpstr>Uždaviniai</vt:lpstr>
      <vt:lpstr>Veiklų apibūdinimas</vt:lpstr>
      <vt:lpstr>Edukacinė išvyka  „Žalioji kelionė: Neringos ir Klaipėdos savivaldybių gerosios patirtys aplinkosaugos švietimo srityje“ </vt:lpstr>
      <vt:lpstr>Tarptautinės Gamtosauginės mokyklos dalyviai</vt:lpstr>
      <vt:lpstr>Rajoninė  metodinė-praktinė  konferencija  „Aplinkosauginio švietimo įgyvendinimas švietimo įstaigoje: gerosios patirtys Mažeikių rajono savivaldybėje“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</dc:creator>
  <cp:lastModifiedBy>ASUS</cp:lastModifiedBy>
  <cp:revision>12</cp:revision>
  <dcterms:created xsi:type="dcterms:W3CDTF">2023-09-11T05:12:48Z</dcterms:created>
  <dcterms:modified xsi:type="dcterms:W3CDTF">2023-09-13T05:59:02Z</dcterms:modified>
</cp:coreProperties>
</file>