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sldIdLst>
    <p:sldId id="298" r:id="rId2"/>
    <p:sldId id="294" r:id="rId3"/>
    <p:sldId id="342" r:id="rId4"/>
    <p:sldId id="345" r:id="rId5"/>
    <p:sldId id="343" r:id="rId6"/>
    <p:sldId id="338" r:id="rId7"/>
    <p:sldId id="339" r:id="rId8"/>
    <p:sldId id="340" r:id="rId9"/>
    <p:sldId id="341" r:id="rId10"/>
    <p:sldId id="344" r:id="rId11"/>
    <p:sldId id="348" r:id="rId12"/>
    <p:sldId id="349" r:id="rId13"/>
    <p:sldId id="350" r:id="rId14"/>
    <p:sldId id="352" r:id="rId15"/>
    <p:sldId id="353" r:id="rId16"/>
    <p:sldId id="351" r:id="rId17"/>
    <p:sldId id="346" r:id="rId18"/>
    <p:sldId id="347" r:id="rId19"/>
    <p:sldId id="317" r:id="rId20"/>
    <p:sldId id="315" r:id="rId21"/>
    <p:sldId id="314" r:id="rId22"/>
    <p:sldId id="299" r:id="rId23"/>
    <p:sldId id="302" r:id="rId24"/>
    <p:sldId id="300" r:id="rId25"/>
    <p:sldId id="306" r:id="rId26"/>
    <p:sldId id="307" r:id="rId27"/>
    <p:sldId id="304" r:id="rId28"/>
    <p:sldId id="303" r:id="rId29"/>
    <p:sldId id="309" r:id="rId30"/>
    <p:sldId id="311" r:id="rId31"/>
    <p:sldId id="312" r:id="rId32"/>
    <p:sldId id="305" r:id="rId33"/>
    <p:sldId id="301" r:id="rId34"/>
    <p:sldId id="308" r:id="rId35"/>
    <p:sldId id="313" r:id="rId36"/>
    <p:sldId id="321" r:id="rId37"/>
    <p:sldId id="322" r:id="rId38"/>
    <p:sldId id="325" r:id="rId39"/>
    <p:sldId id="328" r:id="rId40"/>
    <p:sldId id="330" r:id="rId41"/>
    <p:sldId id="333" r:id="rId42"/>
    <p:sldId id="336" r:id="rId43"/>
    <p:sldId id="334" r:id="rId44"/>
    <p:sldId id="331" r:id="rId45"/>
    <p:sldId id="332" r:id="rId46"/>
    <p:sldId id="335" r:id="rId47"/>
    <p:sldId id="264" r:id="rId48"/>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4441" autoAdjust="0"/>
  </p:normalViewPr>
  <p:slideViewPr>
    <p:cSldViewPr snapToGrid="0">
      <p:cViewPr varScale="1">
        <p:scale>
          <a:sx n="64" d="100"/>
          <a:sy n="64" d="100"/>
        </p:scale>
        <p:origin x="177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519A-72F0-41AC-8DEB-78C07D1445A0}" type="datetimeFigureOut">
              <a:rPr lang="en-GB" smtClean="0"/>
              <a:t>14/09/2023</a:t>
            </a:fld>
            <a:endParaRPr lang="en-GB"/>
          </a:p>
        </p:txBody>
      </p:sp>
      <p:sp>
        <p:nvSpPr>
          <p:cNvPr id="4" name="Skaidrės vaizdo vietos rezervavimo ženkla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GB"/>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3B64C-E099-4317-B0D2-11F5A5FBB6D9}" type="slidenum">
              <a:rPr lang="en-GB" smtClean="0"/>
              <a:t>‹#›</a:t>
            </a:fld>
            <a:endParaRPr lang="en-GB"/>
          </a:p>
        </p:txBody>
      </p:sp>
    </p:spTree>
    <p:extLst>
      <p:ext uri="{BB962C8B-B14F-4D97-AF65-F5344CB8AC3E}">
        <p14:creationId xmlns:p14="http://schemas.microsoft.com/office/powerpoint/2010/main" val="116121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lt-LT"/>
              <a:t>Spustelėję redag. ruoš. pavad. stilių</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Spustelėję redag. ruoš. paantrš. stilių</a:t>
            </a:r>
            <a:endParaRPr lang="en-US" dirty="0"/>
          </a:p>
        </p:txBody>
      </p:sp>
      <p:sp>
        <p:nvSpPr>
          <p:cNvPr id="4" name="Date Placeholder 3"/>
          <p:cNvSpPr>
            <a:spLocks noGrp="1"/>
          </p:cNvSpPr>
          <p:nvPr>
            <p:ph type="dt" sz="half" idx="10"/>
          </p:nvPr>
        </p:nvSpPr>
        <p:spPr/>
        <p:txBody>
          <a:bodyPr/>
          <a:lstStyle/>
          <a:p>
            <a:fld id="{24AEDDBF-DB22-4C85-A3EB-4A5054B2B40A}" type="datetimeFigureOut">
              <a:rPr lang="lt-LT" smtClean="0"/>
              <a:t>2023-09-14</a:t>
            </a:fld>
            <a:endParaRPr lang="lt-LT"/>
          </a:p>
        </p:txBody>
      </p:sp>
      <p:sp>
        <p:nvSpPr>
          <p:cNvPr id="5" name="Footer Placeholder 4"/>
          <p:cNvSpPr>
            <a:spLocks noGrp="1"/>
          </p:cNvSpPr>
          <p:nvPr>
            <p:ph type="ftr" sz="quarter" idx="11"/>
          </p:nvPr>
        </p:nvSpPr>
        <p:spPr/>
        <p:txBody>
          <a:bodyPr/>
          <a:lstStyle/>
          <a:p>
            <a:endParaRPr lang="lt-LT"/>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1692629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lt-LT"/>
              <a:t>Spustelėję redag. ruoš. pavad. stilių</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24AEDDBF-DB22-4C85-A3EB-4A5054B2B40A}" type="datetimeFigureOut">
              <a:rPr lang="lt-LT" smtClean="0"/>
              <a:t>2023-09-14</a:t>
            </a:fld>
            <a:endParaRPr lang="lt-LT"/>
          </a:p>
        </p:txBody>
      </p:sp>
      <p:sp>
        <p:nvSpPr>
          <p:cNvPr id="5" name="Footer Placeholder 4"/>
          <p:cNvSpPr>
            <a:spLocks noGrp="1"/>
          </p:cNvSpPr>
          <p:nvPr>
            <p:ph type="ftr" sz="quarter" idx="11"/>
          </p:nvPr>
        </p:nvSpPr>
        <p:spPr/>
        <p:txBody>
          <a:bodyPr/>
          <a:lstStyle/>
          <a:p>
            <a:endParaRPr lang="lt-LT"/>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105832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lt-LT"/>
              <a:t>Spustelėję redag. ruoš. pavad. stilių</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24AEDDBF-DB22-4C85-A3EB-4A5054B2B40A}" type="datetimeFigureOut">
              <a:rPr lang="lt-LT" smtClean="0"/>
              <a:t>2023-09-14</a:t>
            </a:fld>
            <a:endParaRPr lang="lt-LT"/>
          </a:p>
        </p:txBody>
      </p:sp>
      <p:sp>
        <p:nvSpPr>
          <p:cNvPr id="5" name="Footer Placeholder 4"/>
          <p:cNvSpPr>
            <a:spLocks noGrp="1"/>
          </p:cNvSpPr>
          <p:nvPr>
            <p:ph type="ftr" sz="quarter" idx="11"/>
          </p:nvPr>
        </p:nvSpPr>
        <p:spPr/>
        <p:txBody>
          <a:bodyPr/>
          <a:lstStyle/>
          <a:p>
            <a:endParaRPr lang="lt-LT"/>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5CC394-A9DB-406F-8FAD-B1FDD1F92BBF}" type="slidenum">
              <a:rPr lang="lt-LT" smtClean="0"/>
              <a:t>‹#›</a:t>
            </a:fld>
            <a:endParaRPr lang="lt-LT"/>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72520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lt-LT"/>
              <a:t>Spustelėję redag. ruoš. pavad. stilių</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Spustelėję redag. ruoš. teksto stilių</a:t>
            </a:r>
          </a:p>
        </p:txBody>
      </p:sp>
      <p:sp>
        <p:nvSpPr>
          <p:cNvPr id="5" name="Date Placeholder 4"/>
          <p:cNvSpPr>
            <a:spLocks noGrp="1"/>
          </p:cNvSpPr>
          <p:nvPr>
            <p:ph type="dt" sz="half" idx="10"/>
          </p:nvPr>
        </p:nvSpPr>
        <p:spPr/>
        <p:txBody>
          <a:bodyPr/>
          <a:lstStyle/>
          <a:p>
            <a:fld id="{24AEDDBF-DB22-4C85-A3EB-4A5054B2B40A}" type="datetimeFigureOut">
              <a:rPr lang="lt-LT" smtClean="0"/>
              <a:t>2023-09-14</a:t>
            </a:fld>
            <a:endParaRPr lang="lt-LT"/>
          </a:p>
        </p:txBody>
      </p:sp>
      <p:sp>
        <p:nvSpPr>
          <p:cNvPr id="6" name="Footer Placeholder 5"/>
          <p:cNvSpPr>
            <a:spLocks noGrp="1"/>
          </p:cNvSpPr>
          <p:nvPr>
            <p:ph type="ftr" sz="quarter" idx="11"/>
          </p:nvPr>
        </p:nvSpPr>
        <p:spPr/>
        <p:txBody>
          <a:bodyPr/>
          <a:lstStyle/>
          <a:p>
            <a:endParaRPr lang="lt-LT"/>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3260379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lt-LT"/>
              <a:t>Spustelėję redag. ruoš. pavad. stilių</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Spustelėję redag. ruoš. teksto stilių</a:t>
            </a:r>
          </a:p>
        </p:txBody>
      </p:sp>
      <p:sp>
        <p:nvSpPr>
          <p:cNvPr id="5" name="Date Placeholder 4"/>
          <p:cNvSpPr>
            <a:spLocks noGrp="1"/>
          </p:cNvSpPr>
          <p:nvPr>
            <p:ph type="dt" sz="half" idx="10"/>
          </p:nvPr>
        </p:nvSpPr>
        <p:spPr/>
        <p:txBody>
          <a:bodyPr/>
          <a:lstStyle/>
          <a:p>
            <a:fld id="{24AEDDBF-DB22-4C85-A3EB-4A5054B2B40A}" type="datetimeFigureOut">
              <a:rPr lang="lt-LT" smtClean="0"/>
              <a:t>2023-09-14</a:t>
            </a:fld>
            <a:endParaRPr lang="lt-LT"/>
          </a:p>
        </p:txBody>
      </p:sp>
      <p:sp>
        <p:nvSpPr>
          <p:cNvPr id="6" name="Footer Placeholder 5"/>
          <p:cNvSpPr>
            <a:spLocks noGrp="1"/>
          </p:cNvSpPr>
          <p:nvPr>
            <p:ph type="ftr" sz="quarter" idx="11"/>
          </p:nvPr>
        </p:nvSpPr>
        <p:spPr/>
        <p:txBody>
          <a:bodyPr/>
          <a:lstStyle/>
          <a:p>
            <a:endParaRPr lang="lt-LT"/>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5CC394-A9DB-406F-8FAD-B1FDD1F92BBF}" type="slidenum">
              <a:rPr lang="lt-LT" smtClean="0"/>
              <a:t>‹#›</a:t>
            </a:fld>
            <a:endParaRPr lang="lt-LT"/>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7485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lt-LT"/>
              <a:t>Spustelėję redag. ruoš. pavad. stilių</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Spustelėję redag. ruoš. teksto stilių</a:t>
            </a:r>
          </a:p>
        </p:txBody>
      </p:sp>
      <p:sp>
        <p:nvSpPr>
          <p:cNvPr id="5" name="Date Placeholder 4"/>
          <p:cNvSpPr>
            <a:spLocks noGrp="1"/>
          </p:cNvSpPr>
          <p:nvPr>
            <p:ph type="dt" sz="half" idx="10"/>
          </p:nvPr>
        </p:nvSpPr>
        <p:spPr/>
        <p:txBody>
          <a:bodyPr/>
          <a:lstStyle/>
          <a:p>
            <a:fld id="{24AEDDBF-DB22-4C85-A3EB-4A5054B2B40A}" type="datetimeFigureOut">
              <a:rPr lang="lt-LT" smtClean="0"/>
              <a:t>2023-09-14</a:t>
            </a:fld>
            <a:endParaRPr lang="lt-LT"/>
          </a:p>
        </p:txBody>
      </p:sp>
      <p:sp>
        <p:nvSpPr>
          <p:cNvPr id="6" name="Footer Placeholder 5"/>
          <p:cNvSpPr>
            <a:spLocks noGrp="1"/>
          </p:cNvSpPr>
          <p:nvPr>
            <p:ph type="ftr" sz="quarter" idx="11"/>
          </p:nvPr>
        </p:nvSpPr>
        <p:spPr/>
        <p:txBody>
          <a:bodyPr/>
          <a:lstStyle/>
          <a:p>
            <a:endParaRPr lang="lt-L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1754843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Vertical Text Placeholder 2"/>
          <p:cNvSpPr>
            <a:spLocks noGrp="1"/>
          </p:cNvSpPr>
          <p:nvPr>
            <p:ph type="body" orient="vert" idx="1"/>
          </p:nvPr>
        </p:nvSpPr>
        <p:spPr/>
        <p:txBody>
          <a:bodyPr vert="eaVert" ancho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24AEDDBF-DB22-4C85-A3EB-4A5054B2B40A}" type="datetimeFigureOut">
              <a:rPr lang="lt-LT" smtClean="0"/>
              <a:t>2023-09-14</a:t>
            </a:fld>
            <a:endParaRPr lang="lt-LT"/>
          </a:p>
        </p:txBody>
      </p:sp>
      <p:sp>
        <p:nvSpPr>
          <p:cNvPr id="5" name="Footer Placeholder 4"/>
          <p:cNvSpPr>
            <a:spLocks noGrp="1"/>
          </p:cNvSpPr>
          <p:nvPr>
            <p:ph type="ftr" sz="quarter" idx="11"/>
          </p:nvPr>
        </p:nvSpPr>
        <p:spPr/>
        <p:txBody>
          <a:bodyPr/>
          <a:lstStyle/>
          <a:p>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1194585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lt-LT"/>
              <a:t>Spustelėję redag. ruoš. pavad. stilių</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24AEDDBF-DB22-4C85-A3EB-4A5054B2B40A}" type="datetimeFigureOut">
              <a:rPr lang="lt-LT" smtClean="0"/>
              <a:t>2023-09-14</a:t>
            </a:fld>
            <a:endParaRPr lang="lt-LT"/>
          </a:p>
        </p:txBody>
      </p:sp>
      <p:sp>
        <p:nvSpPr>
          <p:cNvPr id="5" name="Footer Placeholder 4"/>
          <p:cNvSpPr>
            <a:spLocks noGrp="1"/>
          </p:cNvSpPr>
          <p:nvPr>
            <p:ph type="ftr" sz="quarter" idx="11"/>
          </p:nvPr>
        </p:nvSpPr>
        <p:spPr/>
        <p:txBody>
          <a:bodyPr/>
          <a:lstStyle/>
          <a:p>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5721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lt-LT"/>
              <a:t>Spustelėję redag. ruoš. pavad. stilių</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24AEDDBF-DB22-4C85-A3EB-4A5054B2B40A}" type="datetimeFigureOut">
              <a:rPr lang="lt-LT" smtClean="0"/>
              <a:t>2023-09-14</a:t>
            </a:fld>
            <a:endParaRPr lang="lt-LT"/>
          </a:p>
        </p:txBody>
      </p:sp>
      <p:sp>
        <p:nvSpPr>
          <p:cNvPr id="5" name="Footer Placeholder 4"/>
          <p:cNvSpPr>
            <a:spLocks noGrp="1"/>
          </p:cNvSpPr>
          <p:nvPr>
            <p:ph type="ftr" sz="quarter" idx="11"/>
          </p:nvPr>
        </p:nvSpPr>
        <p:spPr/>
        <p:txBody>
          <a:bodyPr/>
          <a:lstStyle/>
          <a:p>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126307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lt-LT"/>
              <a:t>Spustelėję redag. ruoš. pavad. stilių</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24AEDDBF-DB22-4C85-A3EB-4A5054B2B40A}" type="datetimeFigureOut">
              <a:rPr lang="lt-LT" smtClean="0"/>
              <a:t>2023-09-14</a:t>
            </a:fld>
            <a:endParaRPr lang="lt-LT"/>
          </a:p>
        </p:txBody>
      </p:sp>
      <p:sp>
        <p:nvSpPr>
          <p:cNvPr id="5" name="Footer Placeholder 4"/>
          <p:cNvSpPr>
            <a:spLocks noGrp="1"/>
          </p:cNvSpPr>
          <p:nvPr>
            <p:ph type="ftr" sz="quarter" idx="11"/>
          </p:nvPr>
        </p:nvSpPr>
        <p:spPr/>
        <p:txBody>
          <a:bodyPr/>
          <a:lstStyle/>
          <a:p>
            <a:endParaRPr lang="lt-LT"/>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205935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5" name="Date Placeholder 4"/>
          <p:cNvSpPr>
            <a:spLocks noGrp="1"/>
          </p:cNvSpPr>
          <p:nvPr>
            <p:ph type="dt" sz="half" idx="10"/>
          </p:nvPr>
        </p:nvSpPr>
        <p:spPr/>
        <p:txBody>
          <a:bodyPr/>
          <a:lstStyle/>
          <a:p>
            <a:fld id="{24AEDDBF-DB22-4C85-A3EB-4A5054B2B40A}" type="datetimeFigureOut">
              <a:rPr lang="lt-LT" smtClean="0"/>
              <a:t>2023-09-14</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2837671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t-LT"/>
              <a:t>Spustelėję redag. ruoš. pavad. stilių</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7" name="Date Placeholder 6"/>
          <p:cNvSpPr>
            <a:spLocks noGrp="1"/>
          </p:cNvSpPr>
          <p:nvPr>
            <p:ph type="dt" sz="half" idx="10"/>
          </p:nvPr>
        </p:nvSpPr>
        <p:spPr/>
        <p:txBody>
          <a:bodyPr/>
          <a:lstStyle/>
          <a:p>
            <a:fld id="{24AEDDBF-DB22-4C85-A3EB-4A5054B2B40A}" type="datetimeFigureOut">
              <a:rPr lang="lt-LT" smtClean="0"/>
              <a:t>2023-09-14</a:t>
            </a:fld>
            <a:endParaRPr lang="lt-LT"/>
          </a:p>
        </p:txBody>
      </p:sp>
      <p:sp>
        <p:nvSpPr>
          <p:cNvPr id="8" name="Footer Placeholder 7"/>
          <p:cNvSpPr>
            <a:spLocks noGrp="1"/>
          </p:cNvSpPr>
          <p:nvPr>
            <p:ph type="ftr" sz="quarter" idx="11"/>
          </p:nvPr>
        </p:nvSpPr>
        <p:spPr/>
        <p:txBody>
          <a:bodyPr/>
          <a:lstStyle/>
          <a:p>
            <a:endParaRPr lang="lt-LT"/>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4052676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24AEDDBF-DB22-4C85-A3EB-4A5054B2B40A}" type="datetimeFigureOut">
              <a:rPr lang="lt-LT" smtClean="0"/>
              <a:t>2023-09-14</a:t>
            </a:fld>
            <a:endParaRPr lang="lt-LT"/>
          </a:p>
        </p:txBody>
      </p:sp>
      <p:sp>
        <p:nvSpPr>
          <p:cNvPr id="4" name="Footer Placeholder 3"/>
          <p:cNvSpPr>
            <a:spLocks noGrp="1"/>
          </p:cNvSpPr>
          <p:nvPr>
            <p:ph type="ftr" sz="quarter" idx="11"/>
          </p:nvPr>
        </p:nvSpPr>
        <p:spPr/>
        <p:txBody>
          <a:bodyPr/>
          <a:lstStyle/>
          <a:p>
            <a:endParaRPr lang="lt-LT"/>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2429931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AEDDBF-DB22-4C85-A3EB-4A5054B2B40A}" type="datetimeFigureOut">
              <a:rPr lang="lt-LT" smtClean="0"/>
              <a:t>2023-09-14</a:t>
            </a:fld>
            <a:endParaRPr lang="lt-LT"/>
          </a:p>
        </p:txBody>
      </p:sp>
      <p:sp>
        <p:nvSpPr>
          <p:cNvPr id="3" name="Footer Placeholder 2"/>
          <p:cNvSpPr>
            <a:spLocks noGrp="1"/>
          </p:cNvSpPr>
          <p:nvPr>
            <p:ph type="ftr" sz="quarter" idx="11"/>
          </p:nvPr>
        </p:nvSpPr>
        <p:spPr/>
        <p:txBody>
          <a:bodyPr/>
          <a:lstStyle/>
          <a:p>
            <a:endParaRPr lang="lt-LT"/>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213625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lt-LT"/>
              <a:t>Spustelėję redag. ruoš. pavad. stilių</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24AEDDBF-DB22-4C85-A3EB-4A5054B2B40A}" type="datetimeFigureOut">
              <a:rPr lang="lt-LT" smtClean="0"/>
              <a:t>2023-09-14</a:t>
            </a:fld>
            <a:endParaRPr lang="lt-LT"/>
          </a:p>
        </p:txBody>
      </p:sp>
      <p:sp>
        <p:nvSpPr>
          <p:cNvPr id="6" name="Footer Placeholder 5"/>
          <p:cNvSpPr>
            <a:spLocks noGrp="1"/>
          </p:cNvSpPr>
          <p:nvPr>
            <p:ph type="ftr" sz="quarter" idx="11"/>
          </p:nvPr>
        </p:nvSpPr>
        <p:spPr/>
        <p:txBody>
          <a:bodyPr/>
          <a:lstStyle/>
          <a:p>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202831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24AEDDBF-DB22-4C85-A3EB-4A5054B2B40A}" type="datetimeFigureOut">
              <a:rPr lang="lt-LT" smtClean="0"/>
              <a:t>2023-09-14</a:t>
            </a:fld>
            <a:endParaRPr lang="lt-LT"/>
          </a:p>
        </p:txBody>
      </p:sp>
      <p:sp>
        <p:nvSpPr>
          <p:cNvPr id="6" name="Footer Placeholder 5"/>
          <p:cNvSpPr>
            <a:spLocks noGrp="1"/>
          </p:cNvSpPr>
          <p:nvPr>
            <p:ph type="ftr" sz="quarter" idx="11"/>
          </p:nvPr>
        </p:nvSpPr>
        <p:spPr/>
        <p:txBody>
          <a:bodyPr/>
          <a:lstStyle/>
          <a:p>
            <a:endParaRPr lang="lt-L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5CC394-A9DB-406F-8FAD-B1FDD1F92BBF}" type="slidenum">
              <a:rPr lang="lt-LT" smtClean="0"/>
              <a:t>‹#›</a:t>
            </a:fld>
            <a:endParaRPr lang="lt-LT"/>
          </a:p>
        </p:txBody>
      </p:sp>
    </p:spTree>
    <p:extLst>
      <p:ext uri="{BB962C8B-B14F-4D97-AF65-F5344CB8AC3E}">
        <p14:creationId xmlns:p14="http://schemas.microsoft.com/office/powerpoint/2010/main" val="26027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lt-LT"/>
              <a:t>Spustelėję redag. ruoš. pavad. stilių</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24AEDDBF-DB22-4C85-A3EB-4A5054B2B40A}" type="datetimeFigureOut">
              <a:rPr lang="lt-LT" smtClean="0"/>
              <a:t>2023-09-14</a:t>
            </a:fld>
            <a:endParaRPr lang="lt-LT"/>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485CC394-A9DB-406F-8FAD-B1FDD1F92BBF}" type="slidenum">
              <a:rPr lang="lt-LT" smtClean="0"/>
              <a:t>‹#›</a:t>
            </a:fld>
            <a:endParaRPr lang="lt-LT"/>
          </a:p>
        </p:txBody>
      </p:sp>
    </p:spTree>
    <p:extLst>
      <p:ext uri="{BB962C8B-B14F-4D97-AF65-F5344CB8AC3E}">
        <p14:creationId xmlns:p14="http://schemas.microsoft.com/office/powerpoint/2010/main" val="35416439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2052" name="Picture 4" descr="Spring Background Images – Browse 13,215,554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d1d83a2006.clvaw-cdnwnd.com/0f25bca6da290750e8f29446f3da03ce/200000176-c49fcc49fe/logotipas-sedos-darzelis.png?ph=d1d83a2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21" y="157521"/>
            <a:ext cx="2711086" cy="2154749"/>
          </a:xfrm>
          <a:prstGeom prst="rect">
            <a:avLst/>
          </a:prstGeom>
          <a:noFill/>
          <a:extLst>
            <a:ext uri="{909E8E84-426E-40DD-AFC4-6F175D3DCCD1}">
              <a14:hiddenFill xmlns:a14="http://schemas.microsoft.com/office/drawing/2010/main">
                <a:solidFill>
                  <a:srgbClr val="FFFFFF"/>
                </a:solidFill>
              </a14:hiddenFill>
            </a:ext>
          </a:extLst>
        </p:spPr>
      </p:pic>
      <p:sp>
        <p:nvSpPr>
          <p:cNvPr id="20" name="Antrinis pavadinimas 2"/>
          <p:cNvSpPr txBox="1">
            <a:spLocks/>
          </p:cNvSpPr>
          <p:nvPr/>
        </p:nvSpPr>
        <p:spPr>
          <a:xfrm>
            <a:off x="2462644" y="367000"/>
            <a:ext cx="5694219" cy="4400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t-LT" b="1" dirty="0">
                <a:latin typeface="Times New Roman" panose="02020603050405020304" pitchFamily="18" charset="0"/>
                <a:cs typeface="Times New Roman" panose="02020603050405020304" pitchFamily="18" charset="0"/>
              </a:rPr>
              <a:t>Mažeikių r. Sedos lopšelis-darželis „Jurginėlis“</a:t>
            </a:r>
          </a:p>
        </p:txBody>
      </p:sp>
      <p:sp>
        <p:nvSpPr>
          <p:cNvPr id="21" name="Pavadinimas 1"/>
          <p:cNvSpPr txBox="1">
            <a:spLocks/>
          </p:cNvSpPr>
          <p:nvPr/>
        </p:nvSpPr>
        <p:spPr>
          <a:xfrm>
            <a:off x="1865482" y="1475195"/>
            <a:ext cx="6452124" cy="3760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lt-LT" b="1" dirty="0">
                <a:latin typeface="Times New Roman" panose="02020603050405020304" pitchFamily="18" charset="0"/>
                <a:cs typeface="Times New Roman" panose="02020603050405020304" pitchFamily="18" charset="0"/>
              </a:rPr>
              <a:t>IŠSAUGOKIME TAI, KĄ SUKŪRĖ GAMTA</a:t>
            </a:r>
            <a:br>
              <a:rPr lang="lt-LT" b="1" dirty="0">
                <a:latin typeface="Times New Roman" panose="02020603050405020304" pitchFamily="18" charset="0"/>
                <a:cs typeface="Times New Roman" panose="02020603050405020304" pitchFamily="18" charset="0"/>
              </a:rPr>
            </a:br>
            <a:endParaRPr lang="lt-LT" sz="2800" b="1" dirty="0">
              <a:latin typeface="Times New Roman" panose="02020603050405020304" pitchFamily="18" charset="0"/>
              <a:cs typeface="Times New Roman" panose="02020603050405020304" pitchFamily="18" charset="0"/>
            </a:endParaRPr>
          </a:p>
        </p:txBody>
      </p:sp>
      <p:sp>
        <p:nvSpPr>
          <p:cNvPr id="23" name="Stačiakampis 22"/>
          <p:cNvSpPr/>
          <p:nvPr/>
        </p:nvSpPr>
        <p:spPr>
          <a:xfrm>
            <a:off x="290945" y="6159922"/>
            <a:ext cx="8853055" cy="338554"/>
          </a:xfrm>
          <a:prstGeom prst="rect">
            <a:avLst/>
          </a:prstGeom>
        </p:spPr>
        <p:txBody>
          <a:bodyPr wrap="square">
            <a:spAutoFit/>
          </a:bodyPr>
          <a:lstStyle/>
          <a:p>
            <a:r>
              <a:rPr lang="lt-LT" sz="1600" b="1" dirty="0">
                <a:latin typeface="Times New Roman" panose="02020603050405020304" pitchFamily="18" charset="0"/>
                <a:cs typeface="Times New Roman" panose="02020603050405020304" pitchFamily="18" charset="0"/>
              </a:rPr>
              <a:t>Gamtosauginio ugdymo darbo grupės pirmininkė, mokytoja-metodininkė Loreta </a:t>
            </a:r>
            <a:r>
              <a:rPr lang="lt-LT" sz="1600" b="1" dirty="0" err="1">
                <a:latin typeface="Times New Roman" panose="02020603050405020304" pitchFamily="18" charset="0"/>
                <a:cs typeface="Times New Roman" panose="02020603050405020304" pitchFamily="18" charset="0"/>
              </a:rPr>
              <a:t>Juodeikienė</a:t>
            </a:r>
            <a:r>
              <a:rPr lang="lt-LT" sz="1600" b="1" dirty="0">
                <a:latin typeface="Times New Roman" panose="02020603050405020304" pitchFamily="18" charset="0"/>
                <a:cs typeface="Times New Roman" panose="02020603050405020304" pitchFamily="18" charset="0"/>
              </a:rPr>
              <a:t>.</a:t>
            </a:r>
          </a:p>
        </p:txBody>
      </p:sp>
      <p:pic>
        <p:nvPicPr>
          <p:cNvPr id="2" name="Paveikslėlis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6638" y="2827326"/>
            <a:ext cx="4260744" cy="3083214"/>
          </a:xfrm>
          <a:prstGeom prst="rect">
            <a:avLst/>
          </a:prstGeom>
        </p:spPr>
      </p:pic>
    </p:spTree>
    <p:extLst>
      <p:ext uri="{BB962C8B-B14F-4D97-AF65-F5344CB8AC3E}">
        <p14:creationId xmlns:p14="http://schemas.microsoft.com/office/powerpoint/2010/main" val="933179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8C4923B3-8671-4E5F-808D-B2428D8FB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697" y="0"/>
            <a:ext cx="4848606" cy="6858000"/>
          </a:xfrm>
          <a:prstGeom prst="rect">
            <a:avLst/>
          </a:prstGeom>
        </p:spPr>
      </p:pic>
    </p:spTree>
    <p:extLst>
      <p:ext uri="{BB962C8B-B14F-4D97-AF65-F5344CB8AC3E}">
        <p14:creationId xmlns:p14="http://schemas.microsoft.com/office/powerpoint/2010/main" val="215075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C2074A09-1F7D-4D35-9BC0-BA268A290412}"/>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71729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5410122-AF30-447D-9751-C0AB49F1DC5C}"/>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317810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ED5CE207-A809-41E4-A85E-409FE65CD300}"/>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10531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D075F00A-9B9E-4D87-ABAF-07B6DA1C1616}"/>
              </a:ext>
            </a:extLst>
          </p:cNvPr>
          <p:cNvPicPr>
            <a:picLocks noChangeAspect="1"/>
          </p:cNvPicPr>
          <p:nvPr/>
        </p:nvPicPr>
        <p:blipFill>
          <a:blip r:embed="rId2"/>
          <a:stretch>
            <a:fillRect/>
          </a:stretch>
        </p:blipFill>
        <p:spPr>
          <a:xfrm>
            <a:off x="1827218" y="0"/>
            <a:ext cx="5489564" cy="6858000"/>
          </a:xfrm>
          <a:prstGeom prst="rect">
            <a:avLst/>
          </a:prstGeom>
        </p:spPr>
      </p:pic>
    </p:spTree>
    <p:extLst>
      <p:ext uri="{BB962C8B-B14F-4D97-AF65-F5344CB8AC3E}">
        <p14:creationId xmlns:p14="http://schemas.microsoft.com/office/powerpoint/2010/main" val="253559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0EDE8F17-2B63-43DC-A567-418FF842040E}"/>
              </a:ext>
            </a:extLst>
          </p:cNvPr>
          <p:cNvPicPr>
            <a:picLocks noChangeAspect="1"/>
          </p:cNvPicPr>
          <p:nvPr/>
        </p:nvPicPr>
        <p:blipFill>
          <a:blip r:embed="rId2"/>
          <a:stretch>
            <a:fillRect/>
          </a:stretch>
        </p:blipFill>
        <p:spPr>
          <a:xfrm>
            <a:off x="1182811" y="1364105"/>
            <a:ext cx="7271641" cy="4850428"/>
          </a:xfrm>
          <a:prstGeom prst="rect">
            <a:avLst/>
          </a:prstGeom>
        </p:spPr>
      </p:pic>
    </p:spTree>
    <p:extLst>
      <p:ext uri="{BB962C8B-B14F-4D97-AF65-F5344CB8AC3E}">
        <p14:creationId xmlns:p14="http://schemas.microsoft.com/office/powerpoint/2010/main" val="169955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01BEF1CB-E05D-49D9-961C-537A7D429573}"/>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4169009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33C15D86-0448-4D4D-9819-80C73438DDD9}"/>
              </a:ext>
            </a:extLst>
          </p:cNvPr>
          <p:cNvPicPr>
            <a:picLocks noChangeAspect="1"/>
          </p:cNvPicPr>
          <p:nvPr/>
        </p:nvPicPr>
        <p:blipFill>
          <a:blip r:embed="rId2"/>
          <a:stretch>
            <a:fillRect/>
          </a:stretch>
        </p:blipFill>
        <p:spPr>
          <a:xfrm>
            <a:off x="2147697" y="0"/>
            <a:ext cx="4848606" cy="6858000"/>
          </a:xfrm>
          <a:prstGeom prst="rect">
            <a:avLst/>
          </a:prstGeom>
        </p:spPr>
      </p:pic>
    </p:spTree>
    <p:extLst>
      <p:ext uri="{BB962C8B-B14F-4D97-AF65-F5344CB8AC3E}">
        <p14:creationId xmlns:p14="http://schemas.microsoft.com/office/powerpoint/2010/main" val="1198817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9AC60747-8AC7-413D-A88E-AE171C4056E7}"/>
              </a:ext>
            </a:extLst>
          </p:cNvPr>
          <p:cNvPicPr>
            <a:picLocks noChangeAspect="1"/>
          </p:cNvPicPr>
          <p:nvPr/>
        </p:nvPicPr>
        <p:blipFill>
          <a:blip r:embed="rId2"/>
          <a:stretch>
            <a:fillRect/>
          </a:stretch>
        </p:blipFill>
        <p:spPr>
          <a:xfrm>
            <a:off x="2147697" y="0"/>
            <a:ext cx="4848606" cy="6858000"/>
          </a:xfrm>
          <a:prstGeom prst="rect">
            <a:avLst/>
          </a:prstGeom>
        </p:spPr>
      </p:pic>
    </p:spTree>
    <p:extLst>
      <p:ext uri="{BB962C8B-B14F-4D97-AF65-F5344CB8AC3E}">
        <p14:creationId xmlns:p14="http://schemas.microsoft.com/office/powerpoint/2010/main" val="210601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04798" y="394854"/>
            <a:ext cx="8534403" cy="2677656"/>
          </a:xfrm>
          <a:prstGeom prst="rect">
            <a:avLst/>
          </a:prstGeom>
        </p:spPr>
        <p:txBody>
          <a:bodyPr wrap="square">
            <a:spAutoFit/>
          </a:bodyPr>
          <a:lstStyle/>
          <a:p>
            <a:pPr algn="ctr"/>
            <a:r>
              <a:rPr lang="lt-LT" sz="2400" b="1" dirty="0">
                <a:solidFill>
                  <a:schemeClr val="accent4"/>
                </a:solidFill>
                <a:latin typeface="Times New Roman" panose="02020603050405020304" pitchFamily="18" charset="0"/>
                <a:cs typeface="Times New Roman" panose="02020603050405020304" pitchFamily="18" charset="0"/>
              </a:rPr>
              <a:t>Gamtosauginio ugdymo stendas</a:t>
            </a:r>
          </a:p>
          <a:p>
            <a:pPr algn="just"/>
            <a:endParaRPr lang="lt-LT" sz="2400" b="1" dirty="0">
              <a:solidFill>
                <a:schemeClr val="accent4"/>
              </a:solidFill>
              <a:latin typeface="Times New Roman" panose="02020603050405020304" pitchFamily="18" charset="0"/>
              <a:cs typeface="Times New Roman" panose="02020603050405020304" pitchFamily="18" charset="0"/>
            </a:endParaRPr>
          </a:p>
          <a:p>
            <a:pPr algn="just"/>
            <a:r>
              <a:rPr lang="lt-LT" sz="2400" b="1" dirty="0">
                <a:solidFill>
                  <a:schemeClr val="accent4"/>
                </a:solidFill>
                <a:latin typeface="Times New Roman" panose="02020603050405020304" pitchFamily="18" charset="0"/>
                <a:cs typeface="Times New Roman" panose="02020603050405020304" pitchFamily="18" charset="0"/>
              </a:rPr>
              <a:t>2021 metai                   2022 metai                      2023 metai</a:t>
            </a:r>
          </a:p>
          <a:p>
            <a:pPr algn="just"/>
            <a:endParaRPr lang="lt-LT" sz="2400" b="1" dirty="0">
              <a:solidFill>
                <a:schemeClr val="accent4"/>
              </a:solidFill>
              <a:latin typeface="Times New Roman" panose="02020603050405020304" pitchFamily="18" charset="0"/>
              <a:cs typeface="Times New Roman" panose="02020603050405020304" pitchFamily="18" charset="0"/>
            </a:endParaRPr>
          </a:p>
          <a:p>
            <a:pPr marL="685800" algn="just"/>
            <a:endParaRPr lang="lt-LT" sz="2400" b="1" dirty="0">
              <a:solidFill>
                <a:srgbClr val="92D050"/>
              </a:solidFill>
              <a:latin typeface="Times New Roman" panose="02020603050405020304" pitchFamily="18" charset="0"/>
              <a:cs typeface="Times New Roman" panose="02020603050405020304" pitchFamily="18" charset="0"/>
            </a:endParaRPr>
          </a:p>
          <a:p>
            <a:pPr algn="just"/>
            <a:endParaRPr lang="lt-LT" sz="2400" b="1" dirty="0">
              <a:solidFill>
                <a:schemeClr val="accent4"/>
              </a:solidFill>
              <a:latin typeface="Times New Roman" panose="02020603050405020304" pitchFamily="18" charset="0"/>
              <a:cs typeface="Times New Roman" panose="02020603050405020304" pitchFamily="18" charset="0"/>
            </a:endParaRPr>
          </a:p>
          <a:p>
            <a:pPr marL="685800" algn="just"/>
            <a:endParaRPr lang="lt-LT" sz="2400" b="1" dirty="0">
              <a:solidFill>
                <a:srgbClr val="92D050"/>
              </a:solidFill>
              <a:latin typeface="Times New Roman" panose="02020603050405020304" pitchFamily="18" charset="0"/>
              <a:cs typeface="Times New Roman" panose="02020603050405020304" pitchFamily="18" charset="0"/>
            </a:endParaRPr>
          </a:p>
        </p:txBody>
      </p:sp>
      <p:pic>
        <p:nvPicPr>
          <p:cNvPr id="6" name="Paveikslėli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1" y="1822004"/>
            <a:ext cx="2938031" cy="3917374"/>
          </a:xfrm>
          <a:prstGeom prst="rect">
            <a:avLst/>
          </a:prstGeom>
        </p:spPr>
      </p:pic>
      <p:pic>
        <p:nvPicPr>
          <p:cNvPr id="8" name="Paveikslėlis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917" y="1822004"/>
            <a:ext cx="2939272" cy="3917374"/>
          </a:xfrm>
          <a:prstGeom prst="rect">
            <a:avLst/>
          </a:prstGeom>
        </p:spPr>
      </p:pic>
      <p:pic>
        <p:nvPicPr>
          <p:cNvPr id="2" name="Paveikslėlis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1579" y="1822004"/>
            <a:ext cx="2938031" cy="3917374"/>
          </a:xfrm>
          <a:prstGeom prst="rect">
            <a:avLst/>
          </a:prstGeom>
        </p:spPr>
      </p:pic>
    </p:spTree>
    <p:extLst>
      <p:ext uri="{BB962C8B-B14F-4D97-AF65-F5344CB8AC3E}">
        <p14:creationId xmlns:p14="http://schemas.microsoft.com/office/powerpoint/2010/main" val="367232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8" y="39485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04798" y="394854"/>
            <a:ext cx="8534403" cy="3046988"/>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Mažeikių r. Sedos lopšelis-darželis „Jurginėlis“, nuo 2021 m. rugsėjo mėnesio įsitraukė į gamtosauginių mokyklų tinklą. Visa bendruomenė aktyviai dalyvauja įvairiose veiklose, akcijose, renginiuose, projektuose, išvykose, parodose, susijusiose su gamtosauga.</a:t>
            </a:r>
          </a:p>
          <a:p>
            <a:pPr algn="just"/>
            <a:endParaRPr lang="lt-LT" sz="2400" b="1" dirty="0">
              <a:solidFill>
                <a:schemeClr val="accent4"/>
              </a:solidFill>
              <a:latin typeface="Times New Roman" panose="02020603050405020304" pitchFamily="18" charset="0"/>
              <a:cs typeface="Times New Roman" panose="02020603050405020304" pitchFamily="18" charset="0"/>
            </a:endParaRPr>
          </a:p>
          <a:p>
            <a:pPr algn="just"/>
            <a:endParaRPr lang="lt-LT" sz="2400" b="1" dirty="0">
              <a:solidFill>
                <a:schemeClr val="accent4"/>
              </a:solidFill>
              <a:latin typeface="Times New Roman" panose="02020603050405020304" pitchFamily="18" charset="0"/>
              <a:cs typeface="Times New Roman" panose="02020603050405020304" pitchFamily="18" charset="0"/>
            </a:endParaRPr>
          </a:p>
          <a:p>
            <a:pPr marL="685800" algn="just"/>
            <a:endParaRPr lang="lt-LT" sz="2400" b="1" dirty="0">
              <a:solidFill>
                <a:srgbClr val="92D050"/>
              </a:solidFill>
              <a:latin typeface="Times New Roman" panose="02020603050405020304" pitchFamily="18" charset="0"/>
              <a:cs typeface="Times New Roman" panose="02020603050405020304" pitchFamily="18" charset="0"/>
            </a:endParaRPr>
          </a:p>
        </p:txBody>
      </p:sp>
      <p:pic>
        <p:nvPicPr>
          <p:cNvPr id="6" name="Paveikslėlis 5">
            <a:extLst>
              <a:ext uri="{FF2B5EF4-FFF2-40B4-BE49-F238E27FC236}">
                <a16:creationId xmlns:a16="http://schemas.microsoft.com/office/drawing/2014/main" id="{BF1244BE-1DE8-48B1-9012-9C73308F438D}"/>
              </a:ext>
            </a:extLst>
          </p:cNvPr>
          <p:cNvPicPr>
            <a:picLocks noChangeAspect="1"/>
          </p:cNvPicPr>
          <p:nvPr/>
        </p:nvPicPr>
        <p:blipFill>
          <a:blip r:embed="rId3"/>
          <a:stretch>
            <a:fillRect/>
          </a:stretch>
        </p:blipFill>
        <p:spPr>
          <a:xfrm>
            <a:off x="1978702" y="2338466"/>
            <a:ext cx="5017600" cy="4519534"/>
          </a:xfrm>
          <a:prstGeom prst="rect">
            <a:avLst/>
          </a:prstGeom>
        </p:spPr>
      </p:pic>
    </p:spTree>
    <p:extLst>
      <p:ext uri="{BB962C8B-B14F-4D97-AF65-F5344CB8AC3E}">
        <p14:creationId xmlns:p14="http://schemas.microsoft.com/office/powerpoint/2010/main" val="124360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2052" name="Picture 4" descr="Spring Background Images – Browse 13,215,554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Pavadinimas 1"/>
          <p:cNvSpPr txBox="1">
            <a:spLocks/>
          </p:cNvSpPr>
          <p:nvPr/>
        </p:nvSpPr>
        <p:spPr>
          <a:xfrm>
            <a:off x="852368" y="166628"/>
            <a:ext cx="7439262" cy="3760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lt-LT" b="1" dirty="0">
                <a:latin typeface="Times New Roman" panose="02020603050405020304" pitchFamily="18" charset="0"/>
                <a:cs typeface="Times New Roman" panose="02020603050405020304" pitchFamily="18" charset="0"/>
              </a:rPr>
              <a:t>EKSKURSIJA</a:t>
            </a:r>
          </a:p>
          <a:p>
            <a:pPr algn="ctr"/>
            <a:r>
              <a:rPr lang="lt-LT" b="1" dirty="0">
                <a:latin typeface="Times New Roman" panose="02020603050405020304" pitchFamily="18" charset="0"/>
                <a:cs typeface="Times New Roman" panose="02020603050405020304" pitchFamily="18" charset="0"/>
              </a:rPr>
              <a:t>„MES GAMTOS VAIKAI, O GYVŪNAI MŪSŲ DRAUGAI“</a:t>
            </a:r>
            <a:br>
              <a:rPr lang="lt-LT" sz="3200" b="1" dirty="0">
                <a:latin typeface="Times New Roman" panose="02020603050405020304" pitchFamily="18" charset="0"/>
                <a:cs typeface="Times New Roman" panose="02020603050405020304" pitchFamily="18" charset="0"/>
              </a:rPr>
            </a:br>
            <a:endParaRPr lang="lt-LT" sz="2400" b="1" dirty="0">
              <a:latin typeface="Times New Roman" panose="02020603050405020304" pitchFamily="18" charset="0"/>
              <a:cs typeface="Times New Roman" panose="02020603050405020304" pitchFamily="18" charset="0"/>
            </a:endParaRPr>
          </a:p>
        </p:txBody>
      </p:sp>
      <p:pic>
        <p:nvPicPr>
          <p:cNvPr id="22" name="Paveikslėlis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735" y="2040558"/>
            <a:ext cx="5188529" cy="4367689"/>
          </a:xfrm>
          <a:prstGeom prst="rect">
            <a:avLst/>
          </a:prstGeom>
        </p:spPr>
      </p:pic>
    </p:spTree>
    <p:extLst>
      <p:ext uri="{BB962C8B-B14F-4D97-AF65-F5344CB8AC3E}">
        <p14:creationId xmlns:p14="http://schemas.microsoft.com/office/powerpoint/2010/main" val="103976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04798" y="394854"/>
            <a:ext cx="8534403" cy="3046988"/>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Mažeikių r. Sedos lopšelis-darželis „Jurginėlis“ praėjusiais mokslo metais dalyvavo Gamtosauginiame projekte ir gavo finansavimą ekskursijai.</a:t>
            </a:r>
          </a:p>
          <a:p>
            <a:pPr algn="just"/>
            <a:r>
              <a:rPr lang="lt-LT" sz="2400" b="1" dirty="0">
                <a:solidFill>
                  <a:schemeClr val="accent4"/>
                </a:solidFill>
                <a:latin typeface="Times New Roman" panose="02020603050405020304" pitchFamily="18" charset="0"/>
                <a:cs typeface="Times New Roman" panose="02020603050405020304" pitchFamily="18" charset="0"/>
              </a:rPr>
              <a:t>2022-09-09 priešmokyklinių ir ikimokyklinių grupių „Bitučių“, „Drugelių“, „Meškučių“ vaikai kartu su mokytojomis ir tėveliais išvyko į „Alpakų ūkį“. (Šiaulių r. Gruzdžių sen., Dargaičių km.). </a:t>
            </a:r>
          </a:p>
          <a:p>
            <a:pPr marL="685800" algn="just"/>
            <a:endParaRPr lang="lt-LT" sz="2400" b="1" dirty="0">
              <a:solidFill>
                <a:srgbClr val="92D050"/>
              </a:solidFill>
              <a:latin typeface="Times New Roman" panose="02020603050405020304" pitchFamily="18" charset="0"/>
              <a:cs typeface="Times New Roman" panose="02020603050405020304" pitchFamily="18" charset="0"/>
            </a:endParaRPr>
          </a:p>
        </p:txBody>
      </p:sp>
      <p:pic>
        <p:nvPicPr>
          <p:cNvPr id="8" name="Paveikslėlis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066" y="3049059"/>
            <a:ext cx="5579916" cy="3719944"/>
          </a:xfrm>
          <a:prstGeom prst="rect">
            <a:avLst/>
          </a:prstGeom>
        </p:spPr>
      </p:pic>
    </p:spTree>
    <p:extLst>
      <p:ext uri="{BB962C8B-B14F-4D97-AF65-F5344CB8AC3E}">
        <p14:creationId xmlns:p14="http://schemas.microsoft.com/office/powerpoint/2010/main" val="4175878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616531" y="428178"/>
            <a:ext cx="8998526" cy="6001643"/>
          </a:xfrm>
          <a:prstGeom prst="rect">
            <a:avLst/>
          </a:prstGeom>
        </p:spPr>
        <p:txBody>
          <a:bodyPr wrap="square">
            <a:spAutoFit/>
          </a:bodyPr>
          <a:lstStyle/>
          <a:p>
            <a:pPr marL="685800" algn="just"/>
            <a:r>
              <a:rPr lang="lt-LT" sz="2400" b="1" dirty="0">
                <a:solidFill>
                  <a:schemeClr val="accent4"/>
                </a:solidFill>
                <a:latin typeface="Times New Roman" panose="02020603050405020304" pitchFamily="18" charset="0"/>
                <a:cs typeface="Times New Roman" panose="02020603050405020304" pitchFamily="18" charset="0"/>
              </a:rPr>
              <a:t>Tikslas: Supažindinti ikimokyklinio ir priešmokyklinio amžiaus vaikus su gyvūnų įvairove. Ugdyti vertybines nuostatas: rūpestį, atsakingumą ir pagarbą mus supančiai aplinkai ir gyvūnams.</a:t>
            </a:r>
          </a:p>
          <a:p>
            <a:pPr marL="685800" algn="just"/>
            <a:endParaRPr lang="lt-LT" sz="2400" b="1" dirty="0">
              <a:solidFill>
                <a:schemeClr val="accent4"/>
              </a:solidFill>
              <a:latin typeface="Times New Roman" panose="02020603050405020304" pitchFamily="18" charset="0"/>
              <a:cs typeface="Times New Roman" panose="02020603050405020304" pitchFamily="18" charset="0"/>
            </a:endParaRPr>
          </a:p>
          <a:p>
            <a:pPr marL="685800" algn="just"/>
            <a:endParaRPr lang="lt-LT" sz="2400" b="1" dirty="0">
              <a:solidFill>
                <a:schemeClr val="accent4"/>
              </a:solidFill>
              <a:latin typeface="Times New Roman" panose="02020603050405020304" pitchFamily="18" charset="0"/>
              <a:cs typeface="Times New Roman" panose="02020603050405020304" pitchFamily="18" charset="0"/>
            </a:endParaRPr>
          </a:p>
          <a:p>
            <a:pPr marL="685800" algn="just"/>
            <a:r>
              <a:rPr lang="lt-LT" sz="2400" b="1" dirty="0">
                <a:solidFill>
                  <a:schemeClr val="accent4"/>
                </a:solidFill>
                <a:latin typeface="Times New Roman" panose="02020603050405020304" pitchFamily="18" charset="0"/>
                <a:cs typeface="Times New Roman" panose="02020603050405020304" pitchFamily="18" charset="0"/>
              </a:rPr>
              <a:t>Uždaviniai: </a:t>
            </a:r>
          </a:p>
          <a:p>
            <a:pPr marL="685800" algn="just"/>
            <a:r>
              <a:rPr lang="lt-LT" sz="2400" b="1" dirty="0">
                <a:solidFill>
                  <a:schemeClr val="accent4"/>
                </a:solidFill>
                <a:latin typeface="Times New Roman" panose="02020603050405020304" pitchFamily="18" charset="0"/>
                <a:cs typeface="Times New Roman" panose="02020603050405020304" pitchFamily="18" charset="0"/>
              </a:rPr>
              <a:t>*Apsilankyti Alpakų ūkyje.</a:t>
            </a:r>
          </a:p>
          <a:p>
            <a:pPr marL="685800" algn="just"/>
            <a:r>
              <a:rPr lang="lt-LT" sz="2400" b="1" dirty="0">
                <a:solidFill>
                  <a:schemeClr val="accent4"/>
                </a:solidFill>
                <a:latin typeface="Times New Roman" panose="02020603050405020304" pitchFamily="18" charset="0"/>
                <a:cs typeface="Times New Roman" panose="02020603050405020304" pitchFamily="18" charset="0"/>
              </a:rPr>
              <a:t>*Suteikti galimybę ugdytiniams išmokti </a:t>
            </a:r>
          </a:p>
          <a:p>
            <a:pPr marL="685800" algn="just"/>
            <a:r>
              <a:rPr lang="lt-LT" sz="2400" b="1" dirty="0">
                <a:solidFill>
                  <a:schemeClr val="accent4"/>
                </a:solidFill>
                <a:latin typeface="Times New Roman" panose="02020603050405020304" pitchFamily="18" charset="0"/>
                <a:cs typeface="Times New Roman" panose="02020603050405020304" pitchFamily="18" charset="0"/>
              </a:rPr>
              <a:t>   rūpintis gyvūnais. </a:t>
            </a:r>
          </a:p>
          <a:p>
            <a:pPr marL="685800" algn="just"/>
            <a:r>
              <a:rPr lang="lt-LT" sz="2400" b="1" dirty="0">
                <a:solidFill>
                  <a:schemeClr val="accent4"/>
                </a:solidFill>
                <a:latin typeface="Times New Roman" panose="02020603050405020304" pitchFamily="18" charset="0"/>
                <a:cs typeface="Times New Roman" panose="02020603050405020304" pitchFamily="18" charset="0"/>
              </a:rPr>
              <a:t>*Daugiau laiko praleisti gamtoje.</a:t>
            </a:r>
          </a:p>
          <a:p>
            <a:pPr marL="685800" algn="just"/>
            <a:r>
              <a:rPr lang="lt-LT" sz="2400" b="1" dirty="0">
                <a:solidFill>
                  <a:schemeClr val="accent4"/>
                </a:solidFill>
                <a:latin typeface="Times New Roman" panose="02020603050405020304" pitchFamily="18" charset="0"/>
                <a:cs typeface="Times New Roman" panose="02020603050405020304" pitchFamily="18" charset="0"/>
              </a:rPr>
              <a:t>*Užfiksuoti įsimintinas akimirkas.</a:t>
            </a:r>
          </a:p>
          <a:p>
            <a:pPr marL="685800" algn="just"/>
            <a:r>
              <a:rPr lang="lt-LT" sz="2400" b="1" dirty="0">
                <a:solidFill>
                  <a:schemeClr val="accent4"/>
                </a:solidFill>
                <a:latin typeface="Times New Roman" panose="02020603050405020304" pitchFamily="18" charset="0"/>
                <a:cs typeface="Times New Roman" panose="02020603050405020304" pitchFamily="18" charset="0"/>
              </a:rPr>
              <a:t>*Sukurti foto knygą, kaip mokomąją </a:t>
            </a:r>
          </a:p>
          <a:p>
            <a:pPr marL="685800" algn="just"/>
            <a:r>
              <a:rPr lang="lt-LT" sz="2400" b="1" dirty="0">
                <a:solidFill>
                  <a:schemeClr val="accent4"/>
                </a:solidFill>
                <a:latin typeface="Times New Roman" panose="02020603050405020304" pitchFamily="18" charset="0"/>
                <a:cs typeface="Times New Roman" panose="02020603050405020304" pitchFamily="18" charset="0"/>
              </a:rPr>
              <a:t>  medžiagą apie gyvūnus su QR kodais.</a:t>
            </a:r>
          </a:p>
          <a:p>
            <a:pPr marL="1028700" indent="-342900" algn="just">
              <a:buFont typeface="Arial" panose="020B0604020202020204" pitchFamily="34" charset="0"/>
              <a:buChar char="•"/>
            </a:pPr>
            <a:endParaRPr lang="lt-LT" sz="2400" b="1" dirty="0">
              <a:solidFill>
                <a:schemeClr val="accent4"/>
              </a:solidFill>
              <a:latin typeface="Times New Roman" panose="02020603050405020304" pitchFamily="18" charset="0"/>
              <a:cs typeface="Times New Roman" panose="02020603050405020304" pitchFamily="18" charset="0"/>
            </a:endParaRPr>
          </a:p>
          <a:p>
            <a:pPr marL="685800" algn="ctr"/>
            <a:endParaRPr lang="lt-LT" sz="2400" b="1" dirty="0">
              <a:solidFill>
                <a:srgbClr val="92D050"/>
              </a:solidFill>
              <a:latin typeface="Times New Roman" panose="02020603050405020304" pitchFamily="18" charset="0"/>
            </a:endParaRPr>
          </a:p>
        </p:txBody>
      </p:sp>
      <p:pic>
        <p:nvPicPr>
          <p:cNvPr id="3" name="Paveikslėlis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010" y="1835547"/>
            <a:ext cx="3363186" cy="4482253"/>
          </a:xfrm>
          <a:prstGeom prst="rect">
            <a:avLst/>
          </a:prstGeom>
        </p:spPr>
      </p:pic>
    </p:spTree>
    <p:extLst>
      <p:ext uri="{BB962C8B-B14F-4D97-AF65-F5344CB8AC3E}">
        <p14:creationId xmlns:p14="http://schemas.microsoft.com/office/powerpoint/2010/main" val="276911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337524"/>
            <a:ext cx="8316194" cy="1200329"/>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Atvykus į ūkį, išklausę nuoseklų instruktažą, stebėjo ir džiaugėsi ten gyvenančiais gyvūnais, galėjo juos pamaitinti ir paglostyti.</a:t>
            </a:r>
          </a:p>
        </p:txBody>
      </p:sp>
      <p:pic>
        <p:nvPicPr>
          <p:cNvPr id="2" name="Paveikslėli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173" y="1589808"/>
            <a:ext cx="6889172" cy="4592781"/>
          </a:xfrm>
          <a:prstGeom prst="rect">
            <a:avLst/>
          </a:prstGeom>
        </p:spPr>
      </p:pic>
    </p:spTree>
    <p:extLst>
      <p:ext uri="{BB962C8B-B14F-4D97-AF65-F5344CB8AC3E}">
        <p14:creationId xmlns:p14="http://schemas.microsoft.com/office/powerpoint/2010/main" val="363783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225134" y="194974"/>
            <a:ext cx="8316194" cy="3046988"/>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Šiais technologijų laikais vaikai vis mažiau laiko praleidžia gamtoje, vaikų ir gamtos santykis labai pasikeitė. Svarbu suaugusiems, rodant pavyzdį, padėti vaikams užmegzti ryšį su gamta. Buvimas gamtoje gerina vaikų atmintį, dėmesio koncentraciją, kūrybiškumą, skatina vaiko fizinį ir emocinį vystymąsi. Vaikai pasaulį pažįsta jį tyrinėdami, liesdami, judėdami. </a:t>
            </a:r>
            <a:endParaRPr lang="lt-LT" sz="2400" dirty="0">
              <a:solidFill>
                <a:schemeClr val="accent4"/>
              </a:solidFill>
              <a:latin typeface="Times New Roman" panose="02020603050405020304" pitchFamily="18" charset="0"/>
              <a:cs typeface="Times New Roman" panose="02020603050405020304" pitchFamily="18" charset="0"/>
            </a:endParaRPr>
          </a:p>
          <a:p>
            <a:pPr marL="685800" algn="ctr"/>
            <a:endParaRPr lang="lt-LT" sz="2400" b="1" dirty="0">
              <a:solidFill>
                <a:schemeClr val="accent4"/>
              </a:solidFill>
              <a:latin typeface="Times New Roman" panose="02020603050405020304" pitchFamily="18" charset="0"/>
              <a:cs typeface="Times New Roman" panose="02020603050405020304" pitchFamily="18" charset="0"/>
            </a:endParaRPr>
          </a:p>
        </p:txBody>
      </p:sp>
      <p:pic>
        <p:nvPicPr>
          <p:cNvPr id="2" name="Paveikslėli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15" y="2947553"/>
            <a:ext cx="4966855" cy="3311237"/>
          </a:xfrm>
          <a:prstGeom prst="rect">
            <a:avLst/>
          </a:prstGeom>
        </p:spPr>
      </p:pic>
      <p:pic>
        <p:nvPicPr>
          <p:cNvPr id="8" name="Paveikslėlis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130" y="2516640"/>
            <a:ext cx="3103332" cy="4173062"/>
          </a:xfrm>
          <a:prstGeom prst="rect">
            <a:avLst/>
          </a:prstGeom>
        </p:spPr>
      </p:pic>
    </p:spTree>
    <p:extLst>
      <p:ext uri="{BB962C8B-B14F-4D97-AF65-F5344CB8AC3E}">
        <p14:creationId xmlns:p14="http://schemas.microsoft.com/office/powerpoint/2010/main" val="3812121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tačiakampis 5"/>
          <p:cNvSpPr/>
          <p:nvPr/>
        </p:nvSpPr>
        <p:spPr>
          <a:xfrm>
            <a:off x="1264223" y="342399"/>
            <a:ext cx="5469085" cy="461665"/>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Vaikai galėjo patys pamaitinti gyvūnus...</a:t>
            </a:r>
          </a:p>
        </p:txBody>
      </p:sp>
      <p:pic>
        <p:nvPicPr>
          <p:cNvPr id="4" name="Paveikslėlis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57" y="1047822"/>
            <a:ext cx="4120860" cy="2747240"/>
          </a:xfrm>
          <a:prstGeom prst="rect">
            <a:avLst/>
          </a:prstGeom>
        </p:spPr>
      </p:pic>
      <p:pic>
        <p:nvPicPr>
          <p:cNvPr id="2" name="Paveikslėlis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884" y="1035553"/>
            <a:ext cx="4139264" cy="2759509"/>
          </a:xfrm>
          <a:prstGeom prst="rect">
            <a:avLst/>
          </a:prstGeom>
        </p:spPr>
      </p:pic>
      <p:pic>
        <p:nvPicPr>
          <p:cNvPr id="3" name="Paveikslėlis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33" y="3985562"/>
            <a:ext cx="4099215" cy="2732810"/>
          </a:xfrm>
          <a:prstGeom prst="rect">
            <a:avLst/>
          </a:prstGeom>
        </p:spPr>
      </p:pic>
      <p:pic>
        <p:nvPicPr>
          <p:cNvPr id="7" name="Paveikslėlis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985562"/>
            <a:ext cx="4043148" cy="2695432"/>
          </a:xfrm>
          <a:prstGeom prst="rect">
            <a:avLst/>
          </a:prstGeom>
        </p:spPr>
      </p:pic>
    </p:spTree>
    <p:extLst>
      <p:ext uri="{BB962C8B-B14F-4D97-AF65-F5344CB8AC3E}">
        <p14:creationId xmlns:p14="http://schemas.microsoft.com/office/powerpoint/2010/main" val="3123762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aveikslėlis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28" y="878709"/>
            <a:ext cx="4276772" cy="5717609"/>
          </a:xfrm>
          <a:prstGeom prst="rect">
            <a:avLst/>
          </a:prstGeom>
        </p:spPr>
      </p:pic>
      <p:pic>
        <p:nvPicPr>
          <p:cNvPr id="9" name="Paveikslėlis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458" y="878708"/>
            <a:ext cx="4276771" cy="5717609"/>
          </a:xfrm>
          <a:prstGeom prst="rect">
            <a:avLst/>
          </a:prstGeom>
        </p:spPr>
      </p:pic>
    </p:spTree>
    <p:extLst>
      <p:ext uri="{BB962C8B-B14F-4D97-AF65-F5344CB8AC3E}">
        <p14:creationId xmlns:p14="http://schemas.microsoft.com/office/powerpoint/2010/main" val="256607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veikslėli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09" y="678726"/>
            <a:ext cx="8094518" cy="5396345"/>
          </a:xfrm>
          <a:prstGeom prst="rect">
            <a:avLst/>
          </a:prstGeom>
        </p:spPr>
      </p:pic>
    </p:spTree>
    <p:extLst>
      <p:ext uri="{BB962C8B-B14F-4D97-AF65-F5344CB8AC3E}">
        <p14:creationId xmlns:p14="http://schemas.microsoft.com/office/powerpoint/2010/main" val="2593502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192052"/>
            <a:ext cx="8316194" cy="1200329"/>
          </a:xfrm>
          <a:prstGeom prst="rect">
            <a:avLst/>
          </a:prstGeom>
        </p:spPr>
        <p:txBody>
          <a:bodyPr wrap="square">
            <a:spAutoFit/>
          </a:bodyPr>
          <a:lstStyle/>
          <a:p>
            <a:r>
              <a:rPr lang="lt-LT" sz="2400" b="1" dirty="0">
                <a:solidFill>
                  <a:schemeClr val="accent4"/>
                </a:solidFill>
                <a:latin typeface="Times New Roman" panose="02020603050405020304" pitchFamily="18" charset="0"/>
                <a:cs typeface="Times New Roman" panose="02020603050405020304" pitchFamily="18" charset="0"/>
              </a:rPr>
              <a:t>Kiekvienas vaikas turėjo puikią galimybę įamžinti labiausiai patikusius gyvūnus.</a:t>
            </a:r>
          </a:p>
          <a:p>
            <a:pPr marL="685800" algn="ctr"/>
            <a:endParaRPr lang="lt-LT" sz="2400" b="1" dirty="0">
              <a:solidFill>
                <a:schemeClr val="accent4"/>
              </a:solidFill>
              <a:latin typeface="Times New Roman" panose="02020603050405020304" pitchFamily="18" charset="0"/>
              <a:cs typeface="Times New Roman" panose="02020603050405020304" pitchFamily="18" charset="0"/>
            </a:endParaRPr>
          </a:p>
        </p:txBody>
      </p:sp>
      <p:pic>
        <p:nvPicPr>
          <p:cNvPr id="2" name="Paveikslėli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16" y="1035553"/>
            <a:ext cx="4014358" cy="2676238"/>
          </a:xfrm>
          <a:prstGeom prst="rect">
            <a:avLst/>
          </a:prstGeom>
        </p:spPr>
      </p:pic>
      <p:pic>
        <p:nvPicPr>
          <p:cNvPr id="4" name="Paveikslėlis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9344" y="3906982"/>
            <a:ext cx="4078431" cy="2718954"/>
          </a:xfrm>
          <a:prstGeom prst="rect">
            <a:avLst/>
          </a:prstGeom>
        </p:spPr>
      </p:pic>
      <p:pic>
        <p:nvPicPr>
          <p:cNvPr id="6" name="Paveikslėlis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8309" y="1035553"/>
            <a:ext cx="4081895" cy="2721264"/>
          </a:xfrm>
          <a:prstGeom prst="rect">
            <a:avLst/>
          </a:prstGeom>
        </p:spPr>
      </p:pic>
      <p:pic>
        <p:nvPicPr>
          <p:cNvPr id="8" name="Paveikslėlis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535" y="3906982"/>
            <a:ext cx="4080275" cy="2720183"/>
          </a:xfrm>
          <a:prstGeom prst="rect">
            <a:avLst/>
          </a:prstGeom>
        </p:spPr>
      </p:pic>
    </p:spTree>
    <p:extLst>
      <p:ext uri="{BB962C8B-B14F-4D97-AF65-F5344CB8AC3E}">
        <p14:creationId xmlns:p14="http://schemas.microsoft.com/office/powerpoint/2010/main" val="1551583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192052"/>
            <a:ext cx="8316194" cy="830997"/>
          </a:xfrm>
          <a:prstGeom prst="rect">
            <a:avLst/>
          </a:prstGeom>
        </p:spPr>
        <p:txBody>
          <a:bodyPr wrap="square">
            <a:spAutoFit/>
          </a:bodyPr>
          <a:lstStyle/>
          <a:p>
            <a:r>
              <a:rPr lang="lt-LT" sz="2400" b="1" dirty="0">
                <a:solidFill>
                  <a:schemeClr val="accent4"/>
                </a:solidFill>
                <a:latin typeface="Times New Roman" panose="02020603050405020304" pitchFamily="18" charset="0"/>
                <a:cs typeface="Times New Roman" panose="02020603050405020304" pitchFamily="18" charset="0"/>
              </a:rPr>
              <a:t>Užfiksuotos vaikų emocijos.</a:t>
            </a:r>
          </a:p>
          <a:p>
            <a:pPr marL="685800" algn="ctr"/>
            <a:endParaRPr lang="lt-LT" sz="2400" b="1" dirty="0">
              <a:solidFill>
                <a:schemeClr val="accent4"/>
              </a:solidFill>
              <a:latin typeface="Times New Roman" panose="02020603050405020304" pitchFamily="18" charset="0"/>
              <a:cs typeface="Times New Roman" panose="02020603050405020304" pitchFamily="18" charset="0"/>
            </a:endParaRPr>
          </a:p>
        </p:txBody>
      </p:sp>
      <p:pic>
        <p:nvPicPr>
          <p:cNvPr id="3" name="Paveikslėli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017" y="910935"/>
            <a:ext cx="4123452" cy="2748968"/>
          </a:xfrm>
          <a:prstGeom prst="rect">
            <a:avLst/>
          </a:prstGeom>
        </p:spPr>
      </p:pic>
      <p:pic>
        <p:nvPicPr>
          <p:cNvPr id="9" name="Paveikslėlis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1486" y="910935"/>
            <a:ext cx="4137319" cy="2758213"/>
          </a:xfrm>
          <a:prstGeom prst="rect">
            <a:avLst/>
          </a:prstGeom>
        </p:spPr>
      </p:pic>
      <p:pic>
        <p:nvPicPr>
          <p:cNvPr id="10" name="Paveikslėlis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686" y="3828837"/>
            <a:ext cx="2070196" cy="2976046"/>
          </a:xfrm>
          <a:prstGeom prst="rect">
            <a:avLst/>
          </a:prstGeom>
        </p:spPr>
      </p:pic>
      <p:pic>
        <p:nvPicPr>
          <p:cNvPr id="11" name="Paveikslėlis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6981" y="3899567"/>
            <a:ext cx="4522606" cy="2854322"/>
          </a:xfrm>
          <a:prstGeom prst="rect">
            <a:avLst/>
          </a:prstGeom>
        </p:spPr>
      </p:pic>
    </p:spTree>
    <p:extLst>
      <p:ext uri="{BB962C8B-B14F-4D97-AF65-F5344CB8AC3E}">
        <p14:creationId xmlns:p14="http://schemas.microsoft.com/office/powerpoint/2010/main" val="56367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E501D45C-481F-4AA7-9861-FAEEC5166380}"/>
              </a:ext>
            </a:extLst>
          </p:cNvPr>
          <p:cNvPicPr>
            <a:picLocks noChangeAspect="1"/>
          </p:cNvPicPr>
          <p:nvPr/>
        </p:nvPicPr>
        <p:blipFill>
          <a:blip r:embed="rId2"/>
          <a:stretch>
            <a:fillRect/>
          </a:stretch>
        </p:blipFill>
        <p:spPr>
          <a:xfrm>
            <a:off x="2147697" y="0"/>
            <a:ext cx="4848606" cy="6858000"/>
          </a:xfrm>
          <a:prstGeom prst="rect">
            <a:avLst/>
          </a:prstGeom>
        </p:spPr>
      </p:pic>
    </p:spTree>
    <p:extLst>
      <p:ext uri="{BB962C8B-B14F-4D97-AF65-F5344CB8AC3E}">
        <p14:creationId xmlns:p14="http://schemas.microsoft.com/office/powerpoint/2010/main" val="176956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2756"/>
            <a:ext cx="8316194" cy="830997"/>
          </a:xfrm>
          <a:prstGeom prst="rect">
            <a:avLst/>
          </a:prstGeom>
        </p:spPr>
        <p:txBody>
          <a:bodyPr wrap="square">
            <a:spAutoFit/>
          </a:bodyPr>
          <a:lstStyle/>
          <a:p>
            <a:r>
              <a:rPr lang="lt-LT" sz="2400" b="1" dirty="0">
                <a:solidFill>
                  <a:schemeClr val="accent4"/>
                </a:solidFill>
                <a:latin typeface="Times New Roman" panose="02020603050405020304" pitchFamily="18" charset="0"/>
                <a:cs typeface="Times New Roman" panose="02020603050405020304" pitchFamily="18" charset="0"/>
              </a:rPr>
              <a:t>Didelį įspūdį paliko gyvūnų įvairovė.</a:t>
            </a:r>
          </a:p>
          <a:p>
            <a:pPr marL="685800" algn="ctr"/>
            <a:endParaRPr lang="lt-LT" sz="2400" b="1" dirty="0">
              <a:solidFill>
                <a:schemeClr val="accent4"/>
              </a:solidFill>
              <a:latin typeface="Times New Roman" panose="02020603050405020304" pitchFamily="18" charset="0"/>
              <a:cs typeface="Times New Roman" panose="02020603050405020304" pitchFamily="18" charset="0"/>
            </a:endParaRPr>
          </a:p>
        </p:txBody>
      </p:sp>
      <p:pic>
        <p:nvPicPr>
          <p:cNvPr id="2" name="Paveikslėli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86" y="513871"/>
            <a:ext cx="2332967" cy="3135708"/>
          </a:xfrm>
          <a:prstGeom prst="rect">
            <a:avLst/>
          </a:prstGeom>
        </p:spPr>
      </p:pic>
      <p:pic>
        <p:nvPicPr>
          <p:cNvPr id="4" name="Paveikslėlis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118" y="513871"/>
            <a:ext cx="2345510" cy="3135708"/>
          </a:xfrm>
          <a:prstGeom prst="rect">
            <a:avLst/>
          </a:prstGeom>
        </p:spPr>
      </p:pic>
      <p:pic>
        <p:nvPicPr>
          <p:cNvPr id="6" name="Paveikslėlis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3219" y="513871"/>
            <a:ext cx="2383190" cy="3177586"/>
          </a:xfrm>
          <a:prstGeom prst="rect">
            <a:avLst/>
          </a:prstGeom>
        </p:spPr>
      </p:pic>
      <p:pic>
        <p:nvPicPr>
          <p:cNvPr id="8" name="Paveikslėlis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399" y="3814434"/>
            <a:ext cx="2213254" cy="2951005"/>
          </a:xfrm>
          <a:prstGeom prst="rect">
            <a:avLst/>
          </a:prstGeom>
        </p:spPr>
      </p:pic>
      <p:pic>
        <p:nvPicPr>
          <p:cNvPr id="12" name="Paveikslėlis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6387" y="3814434"/>
            <a:ext cx="2239241" cy="2985655"/>
          </a:xfrm>
          <a:prstGeom prst="rect">
            <a:avLst/>
          </a:prstGeom>
        </p:spPr>
      </p:pic>
      <p:pic>
        <p:nvPicPr>
          <p:cNvPr id="13" name="Paveikslėlis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0389" y="3828289"/>
            <a:ext cx="2228850" cy="2971800"/>
          </a:xfrm>
          <a:prstGeom prst="rect">
            <a:avLst/>
          </a:prstGeom>
        </p:spPr>
      </p:pic>
    </p:spTree>
    <p:extLst>
      <p:ext uri="{BB962C8B-B14F-4D97-AF65-F5344CB8AC3E}">
        <p14:creationId xmlns:p14="http://schemas.microsoft.com/office/powerpoint/2010/main" val="2204665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2756"/>
            <a:ext cx="8316194" cy="830997"/>
          </a:xfrm>
          <a:prstGeom prst="rect">
            <a:avLst/>
          </a:prstGeom>
        </p:spPr>
        <p:txBody>
          <a:bodyPr wrap="square">
            <a:spAutoFit/>
          </a:bodyPr>
          <a:lstStyle/>
          <a:p>
            <a:r>
              <a:rPr lang="lt-LT" sz="2400" b="1" dirty="0">
                <a:solidFill>
                  <a:schemeClr val="accent4"/>
                </a:solidFill>
                <a:latin typeface="Times New Roman" panose="02020603050405020304" pitchFamily="18" charset="0"/>
                <a:cs typeface="Times New Roman" panose="02020603050405020304" pitchFamily="18" charset="0"/>
              </a:rPr>
              <a:t>Didelį įspūdį paliko gyvūnų įvairovė.</a:t>
            </a:r>
          </a:p>
          <a:p>
            <a:pPr marL="685800" algn="ctr"/>
            <a:endParaRPr lang="lt-LT" sz="2400" b="1" dirty="0">
              <a:solidFill>
                <a:schemeClr val="accent4"/>
              </a:solidFill>
              <a:latin typeface="Times New Roman" panose="02020603050405020304" pitchFamily="18" charset="0"/>
              <a:cs typeface="Times New Roman" panose="02020603050405020304" pitchFamily="18" charset="0"/>
            </a:endParaRPr>
          </a:p>
        </p:txBody>
      </p:sp>
      <p:pic>
        <p:nvPicPr>
          <p:cNvPr id="3" name="Paveikslėli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28" y="526724"/>
            <a:ext cx="2564282" cy="3035402"/>
          </a:xfrm>
          <a:prstGeom prst="rect">
            <a:avLst/>
          </a:prstGeom>
        </p:spPr>
      </p:pic>
      <p:pic>
        <p:nvPicPr>
          <p:cNvPr id="9" name="Paveikslėlis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905" y="472489"/>
            <a:ext cx="2128095" cy="3143872"/>
          </a:xfrm>
          <a:prstGeom prst="rect">
            <a:avLst/>
          </a:prstGeom>
        </p:spPr>
      </p:pic>
      <p:pic>
        <p:nvPicPr>
          <p:cNvPr id="10" name="Paveikslėlis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2685" y="499606"/>
            <a:ext cx="2297634" cy="3089637"/>
          </a:xfrm>
          <a:prstGeom prst="rect">
            <a:avLst/>
          </a:prstGeom>
        </p:spPr>
      </p:pic>
      <p:pic>
        <p:nvPicPr>
          <p:cNvPr id="11" name="Paveikslėlis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3655" y="3816498"/>
            <a:ext cx="4343400" cy="2895600"/>
          </a:xfrm>
          <a:prstGeom prst="rect">
            <a:avLst/>
          </a:prstGeom>
        </p:spPr>
      </p:pic>
    </p:spTree>
    <p:extLst>
      <p:ext uri="{BB962C8B-B14F-4D97-AF65-F5344CB8AC3E}">
        <p14:creationId xmlns:p14="http://schemas.microsoft.com/office/powerpoint/2010/main" val="1264355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tačiakampis 5"/>
          <p:cNvSpPr/>
          <p:nvPr/>
        </p:nvSpPr>
        <p:spPr>
          <a:xfrm>
            <a:off x="360215" y="337524"/>
            <a:ext cx="8316194" cy="830997"/>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Gaminiai iš alpakų vilnos, kuriuos galėjome apžiūrėti, paliesti ir nusipirkti.</a:t>
            </a:r>
          </a:p>
        </p:txBody>
      </p:sp>
      <p:pic>
        <p:nvPicPr>
          <p:cNvPr id="5130" name="Picture 10" descr="alpaku vilnos gamini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847" y="1506045"/>
            <a:ext cx="6962197" cy="463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38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278102"/>
            <a:ext cx="8316194" cy="1200329"/>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Vaikams didelį įspūdį paliko kelionė autobusu, nes dauguma pirmą kartą keliavo šia transporto priemone. Kelionės metu pro langą grožėjosi gamtos vaizdais, miesteliais.</a:t>
            </a:r>
          </a:p>
        </p:txBody>
      </p:sp>
      <p:pic>
        <p:nvPicPr>
          <p:cNvPr id="3" name="Paveikslėli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980" y="1623904"/>
            <a:ext cx="6556663" cy="4917498"/>
          </a:xfrm>
          <a:prstGeom prst="rect">
            <a:avLst/>
          </a:prstGeom>
        </p:spPr>
      </p:pic>
    </p:spTree>
    <p:extLst>
      <p:ext uri="{BB962C8B-B14F-4D97-AF65-F5344CB8AC3E}">
        <p14:creationId xmlns:p14="http://schemas.microsoft.com/office/powerpoint/2010/main" val="2114201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278102"/>
            <a:ext cx="8316194" cy="830997"/>
          </a:xfrm>
          <a:prstGeom prst="rect">
            <a:avLst/>
          </a:prstGeom>
        </p:spPr>
        <p:txBody>
          <a:bodyPr wrap="square">
            <a:spAutoFit/>
          </a:bodyPr>
          <a:lstStyle/>
          <a:p>
            <a:pPr algn="just"/>
            <a:r>
              <a:rPr lang="lt-LT" sz="2400" b="1" dirty="0">
                <a:solidFill>
                  <a:schemeClr val="accent4"/>
                </a:solidFill>
                <a:latin typeface="Times New Roman" panose="02020603050405020304" pitchFamily="18" charset="0"/>
                <a:cs typeface="Times New Roman" panose="02020603050405020304" pitchFamily="18" charset="0"/>
              </a:rPr>
              <a:t>Iš vaikų darytų nuotraukų, piešinių, vaizdo medžiagos buvo išleistos 5 foto knygos su Qr kodais. </a:t>
            </a:r>
          </a:p>
        </p:txBody>
      </p:sp>
      <p:pic>
        <p:nvPicPr>
          <p:cNvPr id="2" name="Paveikslėli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6" y="1278082"/>
            <a:ext cx="3962666" cy="5299226"/>
          </a:xfrm>
          <a:prstGeom prst="rect">
            <a:avLst/>
          </a:prstGeom>
        </p:spPr>
      </p:pic>
      <p:pic>
        <p:nvPicPr>
          <p:cNvPr id="4" name="Paveikslėlis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956" y="1252958"/>
            <a:ext cx="3981453" cy="5324350"/>
          </a:xfrm>
          <a:prstGeom prst="rect">
            <a:avLst/>
          </a:prstGeom>
        </p:spPr>
      </p:pic>
    </p:spTree>
    <p:extLst>
      <p:ext uri="{BB962C8B-B14F-4D97-AF65-F5344CB8AC3E}">
        <p14:creationId xmlns:p14="http://schemas.microsoft.com/office/powerpoint/2010/main" val="686799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5" name="Antrinis pavadinimas 2"/>
          <p:cNvSpPr txBox="1">
            <a:spLocks/>
          </p:cNvSpPr>
          <p:nvPr/>
        </p:nvSpPr>
        <p:spPr>
          <a:xfrm>
            <a:off x="360215" y="678726"/>
            <a:ext cx="4731329" cy="71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b="1" dirty="0">
              <a:latin typeface="Times New Roman" panose="02020603050405020304" pitchFamily="18" charset="0"/>
              <a:cs typeface="Times New Roman" panose="02020603050405020304" pitchFamily="18" charset="0"/>
            </a:endParaRPr>
          </a:p>
        </p:txBody>
      </p:sp>
      <p:pic>
        <p:nvPicPr>
          <p:cNvPr id="3074" name="Picture 2" descr="Free Vector Spring Background | Free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tačiakampis 6"/>
          <p:cNvSpPr/>
          <p:nvPr/>
        </p:nvSpPr>
        <p:spPr>
          <a:xfrm>
            <a:off x="360215" y="278102"/>
            <a:ext cx="8316194" cy="1569660"/>
          </a:xfrm>
          <a:prstGeom prst="rect">
            <a:avLst/>
          </a:prstGeom>
        </p:spPr>
        <p:txBody>
          <a:bodyPr wrap="square">
            <a:spAutoFit/>
          </a:bodyPr>
          <a:lstStyle/>
          <a:p>
            <a:pPr algn="just"/>
            <a:r>
              <a:rPr lang="lt-LT" sz="2400" b="1" dirty="0">
                <a:solidFill>
                  <a:schemeClr val="accent5"/>
                </a:solidFill>
                <a:latin typeface="Times New Roman" panose="02020603050405020304" pitchFamily="18" charset="0"/>
                <a:cs typeface="Times New Roman" panose="02020603050405020304" pitchFamily="18" charset="0"/>
              </a:rPr>
              <a:t>Vaikams šis susitikimas su gyvūnais suteikė daug džiaugsmo ir teigiamų emocijų. Tikimės, kad vaikai, kurie nuo mažumės daugiau laiko leidžia gamtoje, bendrauja su gyvūnais, tampa labiau rūpestingi, atsakingi ir gamtą mylintys piliečiai.</a:t>
            </a:r>
          </a:p>
        </p:txBody>
      </p:sp>
      <p:pic>
        <p:nvPicPr>
          <p:cNvPr id="2" name="Paveikslėli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36" y="2007999"/>
            <a:ext cx="7003473" cy="4668982"/>
          </a:xfrm>
          <a:prstGeom prst="rect">
            <a:avLst/>
          </a:prstGeom>
        </p:spPr>
      </p:pic>
    </p:spTree>
    <p:extLst>
      <p:ext uri="{BB962C8B-B14F-4D97-AF65-F5344CB8AC3E}">
        <p14:creationId xmlns:p14="http://schemas.microsoft.com/office/powerpoint/2010/main" val="2686061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DEE5E1D-275B-4EC9-AF8E-DE5032C2C547}"/>
              </a:ext>
            </a:extLst>
          </p:cNvPr>
          <p:cNvSpPr>
            <a:spLocks noGrp="1"/>
          </p:cNvSpPr>
          <p:nvPr>
            <p:ph type="title"/>
          </p:nvPr>
        </p:nvSpPr>
        <p:spPr>
          <a:xfrm>
            <a:off x="1945201" y="624110"/>
            <a:ext cx="6589199" cy="798290"/>
          </a:xfrm>
        </p:spPr>
        <p:txBody>
          <a:bodyPr>
            <a:normAutofit/>
          </a:bodyPr>
          <a:lstStyle/>
          <a:p>
            <a:r>
              <a:rPr lang="lt-LT" sz="3200" b="1" dirty="0">
                <a:solidFill>
                  <a:schemeClr val="accent5"/>
                </a:solidFill>
                <a:latin typeface="Times New Roman" panose="02020603050405020304" pitchFamily="18" charset="0"/>
                <a:cs typeface="Times New Roman" panose="02020603050405020304" pitchFamily="18" charset="0"/>
              </a:rPr>
              <a:t>Vaikai lankėsi „Žemės ūkyje“</a:t>
            </a:r>
            <a:endParaRPr lang="en-GB" sz="3200" b="1" dirty="0">
              <a:solidFill>
                <a:schemeClr val="accent5"/>
              </a:solidFill>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971555DF-3726-4BC9-971A-1AC03556B5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2700" y="1318990"/>
            <a:ext cx="7620000" cy="4953000"/>
          </a:xfrm>
        </p:spPr>
      </p:pic>
    </p:spTree>
    <p:extLst>
      <p:ext uri="{BB962C8B-B14F-4D97-AF65-F5344CB8AC3E}">
        <p14:creationId xmlns:p14="http://schemas.microsoft.com/office/powerpoint/2010/main" val="283500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73036C8-A2F1-4157-B0E7-43D7DD59FBAB}"/>
              </a:ext>
            </a:extLst>
          </p:cNvPr>
          <p:cNvSpPr>
            <a:spLocks noGrp="1"/>
          </p:cNvSpPr>
          <p:nvPr>
            <p:ph type="title"/>
          </p:nvPr>
        </p:nvSpPr>
        <p:spPr/>
        <p:txBody>
          <a:bodyPr/>
          <a:lstStyle/>
          <a:p>
            <a:r>
              <a:rPr lang="lt-LT" b="1" dirty="0">
                <a:solidFill>
                  <a:schemeClr val="accent5"/>
                </a:solidFill>
                <a:latin typeface="Times New Roman" panose="02020603050405020304" pitchFamily="18" charset="0"/>
                <a:cs typeface="Times New Roman" panose="02020603050405020304" pitchFamily="18" charset="0"/>
              </a:rPr>
              <a:t>Karvių fermoje</a:t>
            </a:r>
            <a:endParaRPr lang="en-GB" b="1" dirty="0">
              <a:solidFill>
                <a:schemeClr val="accent5"/>
              </a:solidFill>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C68E3740-39B3-4B8A-95D2-180534EC34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346200"/>
            <a:ext cx="7543800" cy="5511800"/>
          </a:xfrm>
        </p:spPr>
      </p:pic>
    </p:spTree>
    <p:extLst>
      <p:ext uri="{BB962C8B-B14F-4D97-AF65-F5344CB8AC3E}">
        <p14:creationId xmlns:p14="http://schemas.microsoft.com/office/powerpoint/2010/main" val="2859254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81A414C-CD45-4EFF-8D01-D450821469A5}"/>
              </a:ext>
            </a:extLst>
          </p:cNvPr>
          <p:cNvSpPr>
            <a:spLocks noGrp="1"/>
          </p:cNvSpPr>
          <p:nvPr>
            <p:ph type="title"/>
          </p:nvPr>
        </p:nvSpPr>
        <p:spPr>
          <a:xfrm>
            <a:off x="1978701" y="429238"/>
            <a:ext cx="6555698" cy="814946"/>
          </a:xfrm>
        </p:spPr>
        <p:txBody>
          <a:bodyPr/>
          <a:lstStyle/>
          <a:p>
            <a:r>
              <a:rPr lang="lt-LT" b="1" dirty="0">
                <a:solidFill>
                  <a:schemeClr val="accent5"/>
                </a:solidFill>
                <a:latin typeface="Times New Roman" panose="02020603050405020304" pitchFamily="18" charset="0"/>
                <a:cs typeface="Times New Roman" panose="02020603050405020304" pitchFamily="18" charset="0"/>
              </a:rPr>
              <a:t>Pavasaris...sodiname</a:t>
            </a:r>
            <a:endParaRPr lang="en-GB" b="1" dirty="0">
              <a:solidFill>
                <a:schemeClr val="accent5"/>
              </a:solidFill>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161ACB5E-7379-4F48-A175-C11DF7C0EF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094" y="1364104"/>
            <a:ext cx="7155305" cy="5366479"/>
          </a:xfrm>
        </p:spPr>
      </p:pic>
    </p:spTree>
    <p:extLst>
      <p:ext uri="{BB962C8B-B14F-4D97-AF65-F5344CB8AC3E}">
        <p14:creationId xmlns:p14="http://schemas.microsoft.com/office/powerpoint/2010/main" val="1394449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6DCAAC-C817-4A60-85A6-04EB064C94DE}"/>
              </a:ext>
            </a:extLst>
          </p:cNvPr>
          <p:cNvSpPr>
            <a:spLocks noGrp="1"/>
          </p:cNvSpPr>
          <p:nvPr>
            <p:ph type="title"/>
          </p:nvPr>
        </p:nvSpPr>
        <p:spPr>
          <a:xfrm>
            <a:off x="1671403" y="393435"/>
            <a:ext cx="6630649" cy="769975"/>
          </a:xfrm>
        </p:spPr>
        <p:txBody>
          <a:bodyPr/>
          <a:lstStyle/>
          <a:p>
            <a:r>
              <a:rPr lang="lt-LT" b="1" dirty="0">
                <a:solidFill>
                  <a:schemeClr val="accent5"/>
                </a:solidFill>
                <a:latin typeface="Times New Roman" panose="02020603050405020304" pitchFamily="18" charset="0"/>
                <a:cs typeface="Times New Roman" panose="02020603050405020304" pitchFamily="18" charset="0"/>
              </a:rPr>
              <a:t>Ir linksminame...</a:t>
            </a:r>
            <a:endParaRPr lang="en-GB" b="1" dirty="0">
              <a:solidFill>
                <a:schemeClr val="accent5"/>
              </a:solidFill>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82643670-A497-444D-ACD3-7DB67DBC9F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9056" y="1163410"/>
            <a:ext cx="7095344" cy="5694589"/>
          </a:xfrm>
        </p:spPr>
      </p:pic>
    </p:spTree>
    <p:extLst>
      <p:ext uri="{BB962C8B-B14F-4D97-AF65-F5344CB8AC3E}">
        <p14:creationId xmlns:p14="http://schemas.microsoft.com/office/powerpoint/2010/main" val="166377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E28C63F3-06A0-409F-BA37-6E3B34892DB4}"/>
              </a:ext>
            </a:extLst>
          </p:cNvPr>
          <p:cNvPicPr>
            <a:picLocks noChangeAspect="1"/>
          </p:cNvPicPr>
          <p:nvPr/>
        </p:nvPicPr>
        <p:blipFill>
          <a:blip r:embed="rId2"/>
          <a:stretch>
            <a:fillRect/>
          </a:stretch>
        </p:blipFill>
        <p:spPr>
          <a:xfrm>
            <a:off x="2147697" y="0"/>
            <a:ext cx="4848606" cy="6858000"/>
          </a:xfrm>
          <a:prstGeom prst="rect">
            <a:avLst/>
          </a:prstGeom>
        </p:spPr>
      </p:pic>
    </p:spTree>
    <p:extLst>
      <p:ext uri="{BB962C8B-B14F-4D97-AF65-F5344CB8AC3E}">
        <p14:creationId xmlns:p14="http://schemas.microsoft.com/office/powerpoint/2010/main" val="1752898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E2B9B04-19C8-4178-9D25-A6046F3810E9}"/>
              </a:ext>
            </a:extLst>
          </p:cNvPr>
          <p:cNvSpPr>
            <a:spLocks noGrp="1"/>
          </p:cNvSpPr>
          <p:nvPr>
            <p:ph type="title"/>
          </p:nvPr>
        </p:nvSpPr>
        <p:spPr/>
        <p:txBody>
          <a:bodyPr/>
          <a:lstStyle/>
          <a:p>
            <a:r>
              <a:rPr lang="lt-LT" b="1" dirty="0">
                <a:solidFill>
                  <a:schemeClr val="accent5"/>
                </a:solidFill>
                <a:latin typeface="Times New Roman" panose="02020603050405020304" pitchFamily="18" charset="0"/>
                <a:cs typeface="Times New Roman" panose="02020603050405020304" pitchFamily="18" charset="0"/>
              </a:rPr>
              <a:t>Akcija „Darom“</a:t>
            </a:r>
            <a:endParaRPr lang="en-GB" b="1" dirty="0">
              <a:solidFill>
                <a:schemeClr val="accent5"/>
              </a:solidFill>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0B7628A3-1A86-4CAE-889C-D5EDE8E4D2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986" y="1264555"/>
            <a:ext cx="6990414" cy="5406068"/>
          </a:xfrm>
        </p:spPr>
      </p:pic>
    </p:spTree>
    <p:extLst>
      <p:ext uri="{BB962C8B-B14F-4D97-AF65-F5344CB8AC3E}">
        <p14:creationId xmlns:p14="http://schemas.microsoft.com/office/powerpoint/2010/main" val="1356332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164BBA4-314C-4D91-ABD1-E99FC5632D5A}"/>
              </a:ext>
            </a:extLst>
          </p:cNvPr>
          <p:cNvSpPr>
            <a:spLocks noGrp="1"/>
          </p:cNvSpPr>
          <p:nvPr>
            <p:ph type="title"/>
          </p:nvPr>
        </p:nvSpPr>
        <p:spPr/>
        <p:txBody>
          <a:bodyPr/>
          <a:lstStyle/>
          <a:p>
            <a:r>
              <a:rPr lang="lt-LT" b="1" dirty="0">
                <a:solidFill>
                  <a:schemeClr val="accent5"/>
                </a:solidFill>
                <a:latin typeface="Times New Roman" panose="02020603050405020304" pitchFamily="18" charset="0"/>
                <a:cs typeface="Times New Roman" panose="02020603050405020304" pitchFamily="18" charset="0"/>
              </a:rPr>
              <a:t>Jurginų šventė 2023 m. </a:t>
            </a:r>
            <a:endParaRPr lang="en-GB" b="1" dirty="0">
              <a:solidFill>
                <a:schemeClr val="accent5"/>
              </a:solidFill>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E7DAD623-B6CC-4B8B-9366-FF7A85082A9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5201" y="1259175"/>
            <a:ext cx="5474930" cy="4378350"/>
          </a:xfrm>
        </p:spPr>
      </p:pic>
    </p:spTree>
    <p:extLst>
      <p:ext uri="{BB962C8B-B14F-4D97-AF65-F5344CB8AC3E}">
        <p14:creationId xmlns:p14="http://schemas.microsoft.com/office/powerpoint/2010/main" val="2227438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DF54DF4-118A-4A9D-8098-20CB074D6BD8}"/>
              </a:ext>
            </a:extLst>
          </p:cNvPr>
          <p:cNvSpPr>
            <a:spLocks noGrp="1"/>
          </p:cNvSpPr>
          <p:nvPr>
            <p:ph type="title"/>
          </p:nvPr>
        </p:nvSpPr>
        <p:spPr/>
        <p:txBody>
          <a:bodyPr/>
          <a:lstStyle/>
          <a:p>
            <a:endParaRPr lang="en-GB"/>
          </a:p>
        </p:txBody>
      </p:sp>
      <p:pic>
        <p:nvPicPr>
          <p:cNvPr id="5" name="Turinio vietos rezervavimo ženklas 4">
            <a:extLst>
              <a:ext uri="{FF2B5EF4-FFF2-40B4-BE49-F238E27FC236}">
                <a16:creationId xmlns:a16="http://schemas.microsoft.com/office/drawing/2014/main" id="{1C2DCEE7-57A1-49A1-BA81-D398FDE2EB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244" y="624110"/>
            <a:ext cx="6975155" cy="6031523"/>
          </a:xfrm>
        </p:spPr>
      </p:pic>
    </p:spTree>
    <p:extLst>
      <p:ext uri="{BB962C8B-B14F-4D97-AF65-F5344CB8AC3E}">
        <p14:creationId xmlns:p14="http://schemas.microsoft.com/office/powerpoint/2010/main" val="643421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B736F85-9720-4D14-B79B-26CDA8A99D1A}"/>
              </a:ext>
            </a:extLst>
          </p:cNvPr>
          <p:cNvSpPr>
            <a:spLocks noGrp="1"/>
          </p:cNvSpPr>
          <p:nvPr>
            <p:ph type="title"/>
          </p:nvPr>
        </p:nvSpPr>
        <p:spPr>
          <a:xfrm>
            <a:off x="1534731" y="459218"/>
            <a:ext cx="6589199" cy="1280890"/>
          </a:xfrm>
        </p:spPr>
        <p:txBody>
          <a:bodyPr/>
          <a:lstStyle/>
          <a:p>
            <a:r>
              <a:rPr lang="lt-LT" b="1" dirty="0">
                <a:solidFill>
                  <a:schemeClr val="accent5"/>
                </a:solidFill>
                <a:latin typeface="Times New Roman" panose="02020603050405020304" pitchFamily="18" charset="0"/>
                <a:cs typeface="Times New Roman" panose="02020603050405020304" pitchFamily="18" charset="0"/>
              </a:rPr>
              <a:t>Jurginų kompozicija</a:t>
            </a:r>
            <a:endParaRPr lang="en-GB" b="1" dirty="0">
              <a:solidFill>
                <a:schemeClr val="accent5"/>
              </a:solidFill>
              <a:latin typeface="Times New Roman" panose="02020603050405020304" pitchFamily="18" charset="0"/>
              <a:cs typeface="Times New Roman" panose="02020603050405020304" pitchFamily="18" charset="0"/>
            </a:endParaRPr>
          </a:p>
        </p:txBody>
      </p:sp>
      <p:pic>
        <p:nvPicPr>
          <p:cNvPr id="5" name="Turinio vietos rezervavimo ženklas 4">
            <a:extLst>
              <a:ext uri="{FF2B5EF4-FFF2-40B4-BE49-F238E27FC236}">
                <a16:creationId xmlns:a16="http://schemas.microsoft.com/office/drawing/2014/main" id="{605A99D7-1D17-41AE-8898-EF4E2B87A3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4262" y="1469036"/>
            <a:ext cx="7410138" cy="5034677"/>
          </a:xfrm>
        </p:spPr>
      </p:pic>
    </p:spTree>
    <p:extLst>
      <p:ext uri="{BB962C8B-B14F-4D97-AF65-F5344CB8AC3E}">
        <p14:creationId xmlns:p14="http://schemas.microsoft.com/office/powerpoint/2010/main" val="4095102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DE799BE-CCBF-4EB8-A3F2-23181F0F1399}"/>
              </a:ext>
            </a:extLst>
          </p:cNvPr>
          <p:cNvSpPr>
            <a:spLocks noGrp="1"/>
          </p:cNvSpPr>
          <p:nvPr>
            <p:ph type="title"/>
          </p:nvPr>
        </p:nvSpPr>
        <p:spPr>
          <a:xfrm>
            <a:off x="1484026" y="624109"/>
            <a:ext cx="7050374" cy="2254002"/>
          </a:xfrm>
        </p:spPr>
        <p:txBody>
          <a:bodyPr>
            <a:noAutofit/>
          </a:bodyPr>
          <a:lstStyle/>
          <a:p>
            <a:r>
              <a:rPr lang="lt-LT" sz="2400" dirty="0"/>
              <a:t>Mažeikių rajono savivaldybės aplinkos apsaugos rėmimo specialiosios programos lėšomis finansuojamas visuomenės aplinkosauginio švietimo projektas 2023 m. </a:t>
            </a:r>
            <a:br>
              <a:rPr lang="lt-LT" sz="2400" dirty="0"/>
            </a:br>
            <a:br>
              <a:rPr lang="lt-LT" sz="2400" dirty="0"/>
            </a:br>
            <a:br>
              <a:rPr lang="lt-LT" sz="2400" dirty="0"/>
            </a:br>
            <a:br>
              <a:rPr lang="lt-LT" sz="2400" dirty="0"/>
            </a:br>
            <a:br>
              <a:rPr lang="lt-LT" sz="2400" dirty="0"/>
            </a:br>
            <a:br>
              <a:rPr lang="lt-LT" sz="2400" dirty="0"/>
            </a:br>
            <a:endParaRPr lang="en-GB" sz="2400" dirty="0"/>
          </a:p>
        </p:txBody>
      </p:sp>
      <p:sp>
        <p:nvSpPr>
          <p:cNvPr id="6" name="Turinio vietos rezervavimo ženklas 5">
            <a:extLst>
              <a:ext uri="{FF2B5EF4-FFF2-40B4-BE49-F238E27FC236}">
                <a16:creationId xmlns:a16="http://schemas.microsoft.com/office/drawing/2014/main" id="{9807CDFB-300B-495B-B7F4-1B4A74DEFC31}"/>
              </a:ext>
            </a:extLst>
          </p:cNvPr>
          <p:cNvSpPr>
            <a:spLocks noGrp="1"/>
          </p:cNvSpPr>
          <p:nvPr>
            <p:ph idx="1"/>
          </p:nvPr>
        </p:nvSpPr>
        <p:spPr>
          <a:xfrm>
            <a:off x="1484025" y="2143592"/>
            <a:ext cx="7050375" cy="3767630"/>
          </a:xfrm>
        </p:spPr>
        <p:txBody>
          <a:bodyPr>
            <a:normAutofit/>
          </a:bodyPr>
          <a:lstStyle/>
          <a:p>
            <a:r>
              <a:rPr lang="lt-LT" sz="2400" b="1" dirty="0"/>
              <a:t>Vaikai ir augalai: pažink, sodink, ragauk</a:t>
            </a:r>
            <a:endParaRPr lang="en-GB" sz="2400" b="1" dirty="0"/>
          </a:p>
        </p:txBody>
      </p:sp>
      <p:sp>
        <p:nvSpPr>
          <p:cNvPr id="7" name="Stačiakampis 6">
            <a:extLst>
              <a:ext uri="{FF2B5EF4-FFF2-40B4-BE49-F238E27FC236}">
                <a16:creationId xmlns:a16="http://schemas.microsoft.com/office/drawing/2014/main" id="{4268A900-DE66-4D4B-B6DC-79E26512D10C}"/>
              </a:ext>
            </a:extLst>
          </p:cNvPr>
          <p:cNvSpPr/>
          <p:nvPr/>
        </p:nvSpPr>
        <p:spPr>
          <a:xfrm>
            <a:off x="1484024" y="2551837"/>
            <a:ext cx="7050375" cy="3816429"/>
          </a:xfrm>
          <a:prstGeom prst="rect">
            <a:avLst/>
          </a:prstGeom>
        </p:spPr>
        <p:txBody>
          <a:bodyPr wrap="square">
            <a:spAutoFit/>
          </a:bodyPr>
          <a:lstStyle/>
          <a:p>
            <a:r>
              <a:rPr lang="lt-LT" sz="2800" dirty="0">
                <a:latin typeface="Times New Roman" panose="02020603050405020304" pitchFamily="18" charset="0"/>
                <a:ea typeface="Times New Roman" panose="02020603050405020304" pitchFamily="18" charset="0"/>
              </a:rPr>
              <a:t>Tikslas:</a:t>
            </a:r>
          </a:p>
          <a:p>
            <a:r>
              <a:rPr lang="lt-LT" sz="2800" dirty="0">
                <a:latin typeface="Times New Roman" panose="02020603050405020304" pitchFamily="18" charset="0"/>
                <a:ea typeface="Times New Roman" panose="02020603050405020304" pitchFamily="18" charset="0"/>
              </a:rPr>
              <a:t>Skatinti ikimokyklinio ir priešmokyklinio amžiaus vaikų domėjimąsi augalais, pažinti jų vystymosi etapus, siekti efektyviai panaudoti turimas žaliąsias lauko erdves, ugdyti atsakomybę už savo aplinką bei stiprinti vaikų sveikatą. Ugdyti vertybines nuostatas: rūpestį, atsakingumą ir pagarbą mus supančiai aplinkai. </a:t>
            </a:r>
          </a:p>
          <a:p>
            <a:endParaRPr lang="lt-LT" dirty="0">
              <a:latin typeface="Times New Roman" panose="02020603050405020304" pitchFamily="18" charset="0"/>
            </a:endParaRPr>
          </a:p>
        </p:txBody>
      </p:sp>
    </p:spTree>
    <p:extLst>
      <p:ext uri="{BB962C8B-B14F-4D97-AF65-F5344CB8AC3E}">
        <p14:creationId xmlns:p14="http://schemas.microsoft.com/office/powerpoint/2010/main" val="2550599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AA7C671-91BF-4D36-841F-E94A4CC6C047}"/>
              </a:ext>
            </a:extLst>
          </p:cNvPr>
          <p:cNvSpPr>
            <a:spLocks noGrp="1"/>
          </p:cNvSpPr>
          <p:nvPr>
            <p:ph type="title"/>
          </p:nvPr>
        </p:nvSpPr>
        <p:spPr/>
        <p:txBody>
          <a:bodyPr/>
          <a:lstStyle/>
          <a:p>
            <a:r>
              <a:rPr lang="lt-LT" b="1" dirty="0">
                <a:solidFill>
                  <a:schemeClr val="accent5"/>
                </a:solidFill>
                <a:latin typeface="Times New Roman" panose="02020603050405020304" pitchFamily="18" charset="0"/>
                <a:cs typeface="Times New Roman" panose="02020603050405020304" pitchFamily="18" charset="0"/>
              </a:rPr>
              <a:t>Planuojamos veiklos</a:t>
            </a:r>
            <a:endParaRPr lang="en-GB" b="1" dirty="0">
              <a:solidFill>
                <a:schemeClr val="accent5"/>
              </a:solidFill>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9FE185B3-A99D-461A-A52A-EA9E262086FA}"/>
              </a:ext>
            </a:extLst>
          </p:cNvPr>
          <p:cNvSpPr>
            <a:spLocks noGrp="1"/>
          </p:cNvSpPr>
          <p:nvPr>
            <p:ph idx="1"/>
          </p:nvPr>
        </p:nvSpPr>
        <p:spPr>
          <a:xfrm>
            <a:off x="1274165" y="1289154"/>
            <a:ext cx="7260236" cy="5066676"/>
          </a:xfrm>
        </p:spPr>
        <p:txBody>
          <a:bodyPr>
            <a:normAutofit/>
          </a:bodyPr>
          <a:lstStyle/>
          <a:p>
            <a:endParaRPr lang="lt-LT" dirty="0">
              <a:latin typeface="Times New Roman" panose="02020603050405020304" pitchFamily="18" charset="0"/>
            </a:endParaRPr>
          </a:p>
          <a:p>
            <a:r>
              <a:rPr lang="lt-LT" sz="2800" dirty="0"/>
              <a:t>1. Edukacija „Prie arbatos puodelio“.   Edukacijos metu vaikai susipažins su vaistiniais ir kitais augalais, augalų panaudojimo galimybėmis.</a:t>
            </a:r>
          </a:p>
          <a:p>
            <a:r>
              <a:rPr lang="lt-LT" sz="2800" dirty="0"/>
              <a:t>2. Įrengti pakeliamas lysves, šiltnamį įstaigos teritorijoje</a:t>
            </a:r>
          </a:p>
          <a:p>
            <a:r>
              <a:rPr lang="lt-LT" sz="2800" dirty="0"/>
              <a:t>3. Sukurti foto knygą „Vaikai ir augalai: pažink, sodink, ragauk“</a:t>
            </a:r>
            <a:endParaRPr lang="en-GB" sz="2800" dirty="0"/>
          </a:p>
          <a:p>
            <a:endParaRPr lang="en-GB" dirty="0"/>
          </a:p>
        </p:txBody>
      </p:sp>
    </p:spTree>
    <p:extLst>
      <p:ext uri="{BB962C8B-B14F-4D97-AF65-F5344CB8AC3E}">
        <p14:creationId xmlns:p14="http://schemas.microsoft.com/office/powerpoint/2010/main" val="3926386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A3FA07A-9566-4FD0-A090-F6699D16FA0C}"/>
              </a:ext>
            </a:extLst>
          </p:cNvPr>
          <p:cNvSpPr>
            <a:spLocks noGrp="1"/>
          </p:cNvSpPr>
          <p:nvPr>
            <p:ph type="title"/>
          </p:nvPr>
        </p:nvSpPr>
        <p:spPr/>
        <p:txBody>
          <a:bodyPr>
            <a:normAutofit/>
          </a:bodyPr>
          <a:lstStyle/>
          <a:p>
            <a:r>
              <a:rPr lang="lt-LT" b="1" dirty="0">
                <a:solidFill>
                  <a:schemeClr val="accent5"/>
                </a:solidFill>
                <a:latin typeface="Times New Roman" panose="02020603050405020304" pitchFamily="18" charset="0"/>
                <a:cs typeface="Times New Roman" panose="02020603050405020304" pitchFamily="18" charset="0"/>
              </a:rPr>
              <a:t>Judumo savaitė „</a:t>
            </a:r>
            <a:r>
              <a:rPr lang="lt-LT" b="1" dirty="0" err="1">
                <a:solidFill>
                  <a:schemeClr val="accent5"/>
                </a:solidFill>
                <a:latin typeface="Times New Roman" panose="02020603050405020304" pitchFamily="18" charset="0"/>
                <a:cs typeface="Times New Roman" panose="02020603050405020304" pitchFamily="18" charset="0"/>
              </a:rPr>
              <a:t>Jurginėlyje</a:t>
            </a:r>
            <a:r>
              <a:rPr lang="lt-LT" b="1" dirty="0">
                <a:solidFill>
                  <a:schemeClr val="accent5"/>
                </a:solidFill>
                <a:latin typeface="Times New Roman" panose="02020603050405020304" pitchFamily="18" charset="0"/>
                <a:cs typeface="Times New Roman" panose="02020603050405020304" pitchFamily="18" charset="0"/>
              </a:rPr>
              <a:t>“ </a:t>
            </a:r>
            <a:endParaRPr lang="en-GB" b="1" dirty="0">
              <a:solidFill>
                <a:schemeClr val="accent5"/>
              </a:solidFill>
              <a:latin typeface="Times New Roman" panose="02020603050405020304" pitchFamily="18" charset="0"/>
              <a:cs typeface="Times New Roman" panose="02020603050405020304" pitchFamily="18" charset="0"/>
            </a:endParaRPr>
          </a:p>
        </p:txBody>
      </p:sp>
      <p:pic>
        <p:nvPicPr>
          <p:cNvPr id="1026" name="Picture 2" descr="Gali būti 3 žmonės, dviratis, žemėlapis ir tekstas vaizdas">
            <a:extLst>
              <a:ext uri="{FF2B5EF4-FFF2-40B4-BE49-F238E27FC236}">
                <a16:creationId xmlns:a16="http://schemas.microsoft.com/office/drawing/2014/main" id="{188AF3D2-AC36-4D91-8C6A-826B2C59F17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4995" y="1498248"/>
            <a:ext cx="4965097" cy="473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611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4" descr="Spring Background Images – Browse 13,215,554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tačiakampis 4"/>
          <p:cNvSpPr/>
          <p:nvPr/>
        </p:nvSpPr>
        <p:spPr>
          <a:xfrm>
            <a:off x="-187036" y="2661811"/>
            <a:ext cx="4842163" cy="1200329"/>
          </a:xfrm>
          <a:prstGeom prst="rect">
            <a:avLst/>
          </a:prstGeom>
        </p:spPr>
        <p:txBody>
          <a:bodyPr wrap="square">
            <a:spAutoFit/>
          </a:bodyPr>
          <a:lstStyle/>
          <a:p>
            <a:pPr marL="685800" algn="ctr"/>
            <a:r>
              <a:rPr lang="lt-LT" sz="3600" b="1" dirty="0">
                <a:latin typeface="Times New Roman" panose="02020603050405020304" pitchFamily="18" charset="0"/>
              </a:rPr>
              <a:t>AČIŪ UŽ DĖMESĮ </a:t>
            </a:r>
            <a:r>
              <a:rPr lang="lt-LT" sz="3600" b="1" dirty="0">
                <a:latin typeface="Times New Roman" panose="02020603050405020304" pitchFamily="18" charset="0"/>
                <a:sym typeface="Wingdings" panose="05000000000000000000" pitchFamily="2" charset="2"/>
              </a:rPr>
              <a:t></a:t>
            </a:r>
            <a:endParaRPr lang="lt-LT" sz="3600" dirty="0">
              <a:effectLst/>
            </a:endParaRPr>
          </a:p>
        </p:txBody>
      </p:sp>
      <p:pic>
        <p:nvPicPr>
          <p:cNvPr id="3" name="Paveikslėli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127" y="712646"/>
            <a:ext cx="4041934" cy="5432707"/>
          </a:xfrm>
          <a:prstGeom prst="rect">
            <a:avLst/>
          </a:prstGeom>
        </p:spPr>
      </p:pic>
    </p:spTree>
    <p:extLst>
      <p:ext uri="{BB962C8B-B14F-4D97-AF65-F5344CB8AC3E}">
        <p14:creationId xmlns:p14="http://schemas.microsoft.com/office/powerpoint/2010/main" val="285561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7A146DA7-3631-484E-98FF-EBA9F8D71D0F}"/>
              </a:ext>
            </a:extLst>
          </p:cNvPr>
          <p:cNvPicPr>
            <a:picLocks noChangeAspect="1"/>
          </p:cNvPicPr>
          <p:nvPr/>
        </p:nvPicPr>
        <p:blipFill>
          <a:blip r:embed="rId2"/>
          <a:stretch>
            <a:fillRect/>
          </a:stretch>
        </p:blipFill>
        <p:spPr>
          <a:xfrm>
            <a:off x="2147697" y="0"/>
            <a:ext cx="4848606" cy="6858000"/>
          </a:xfrm>
          <a:prstGeom prst="rect">
            <a:avLst/>
          </a:prstGeom>
        </p:spPr>
      </p:pic>
    </p:spTree>
    <p:extLst>
      <p:ext uri="{BB962C8B-B14F-4D97-AF65-F5344CB8AC3E}">
        <p14:creationId xmlns:p14="http://schemas.microsoft.com/office/powerpoint/2010/main" val="353023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D0F45CE-B71E-4B1B-9091-5B1F178A7A32}"/>
              </a:ext>
            </a:extLst>
          </p:cNvPr>
          <p:cNvSpPr>
            <a:spLocks noGrp="1"/>
          </p:cNvSpPr>
          <p:nvPr>
            <p:ph type="title"/>
          </p:nvPr>
        </p:nvSpPr>
        <p:spPr/>
        <p:txBody>
          <a:bodyPr/>
          <a:lstStyle/>
          <a:p>
            <a:endParaRPr lang="en-GB"/>
          </a:p>
        </p:txBody>
      </p:sp>
      <p:pic>
        <p:nvPicPr>
          <p:cNvPr id="4" name="Turinio vietos rezervavimo ženklas 3">
            <a:extLst>
              <a:ext uri="{FF2B5EF4-FFF2-40B4-BE49-F238E27FC236}">
                <a16:creationId xmlns:a16="http://schemas.microsoft.com/office/drawing/2014/main" id="{E9984BF3-A741-464B-A5A8-30FB2316EE8D}"/>
              </a:ext>
            </a:extLst>
          </p:cNvPr>
          <p:cNvPicPr>
            <a:picLocks noGrp="1" noChangeAspect="1"/>
          </p:cNvPicPr>
          <p:nvPr>
            <p:ph idx="1"/>
          </p:nvPr>
        </p:nvPicPr>
        <p:blipFill>
          <a:blip r:embed="rId2"/>
          <a:stretch>
            <a:fillRect/>
          </a:stretch>
        </p:blipFill>
        <p:spPr>
          <a:xfrm>
            <a:off x="1379095" y="174913"/>
            <a:ext cx="7270230" cy="6683087"/>
          </a:xfrm>
          <a:prstGeom prst="rect">
            <a:avLst/>
          </a:prstGeom>
        </p:spPr>
      </p:pic>
    </p:spTree>
    <p:extLst>
      <p:ext uri="{BB962C8B-B14F-4D97-AF65-F5344CB8AC3E}">
        <p14:creationId xmlns:p14="http://schemas.microsoft.com/office/powerpoint/2010/main" val="1730894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6549C06F-1627-4A92-9ABC-B894602EB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622" y="-69412"/>
            <a:ext cx="5966085" cy="6927412"/>
          </a:xfrm>
          <a:prstGeom prst="rect">
            <a:avLst/>
          </a:prstGeom>
        </p:spPr>
      </p:pic>
    </p:spTree>
    <p:extLst>
      <p:ext uri="{BB962C8B-B14F-4D97-AF65-F5344CB8AC3E}">
        <p14:creationId xmlns:p14="http://schemas.microsoft.com/office/powerpoint/2010/main" val="95592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28924E76-D91C-486D-9F4F-52A7FA258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697" y="0"/>
            <a:ext cx="4848606" cy="6858000"/>
          </a:xfrm>
          <a:prstGeom prst="rect">
            <a:avLst/>
          </a:prstGeom>
        </p:spPr>
      </p:pic>
    </p:spTree>
    <p:extLst>
      <p:ext uri="{BB962C8B-B14F-4D97-AF65-F5344CB8AC3E}">
        <p14:creationId xmlns:p14="http://schemas.microsoft.com/office/powerpoint/2010/main" val="316962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E29A7B4F-1152-499B-8B51-59A38927A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697" y="0"/>
            <a:ext cx="4848606" cy="6858000"/>
          </a:xfrm>
          <a:prstGeom prst="rect">
            <a:avLst/>
          </a:prstGeom>
        </p:spPr>
      </p:pic>
    </p:spTree>
    <p:extLst>
      <p:ext uri="{BB962C8B-B14F-4D97-AF65-F5344CB8AC3E}">
        <p14:creationId xmlns:p14="http://schemas.microsoft.com/office/powerpoint/2010/main" val="1591648951"/>
      </p:ext>
    </p:extLst>
  </p:cSld>
  <p:clrMapOvr>
    <a:masterClrMapping/>
  </p:clrMapOvr>
</p:sld>
</file>

<file path=ppt/theme/theme1.xml><?xml version="1.0" encoding="utf-8"?>
<a:theme xmlns:a="http://schemas.openxmlformats.org/drawingml/2006/main" name="Šnabždesys">
  <a:themeElements>
    <a:clrScheme name="Šnabždesys">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Šnabždesy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Šnabždesys">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1557</TotalTime>
  <Words>580</Words>
  <Application>Microsoft Office PowerPoint</Application>
  <PresentationFormat>Demonstracija ekrane (4:3)</PresentationFormat>
  <Paragraphs>54</Paragraphs>
  <Slides>47</Slides>
  <Notes>0</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47</vt:i4>
      </vt:variant>
    </vt:vector>
  </HeadingPairs>
  <TitlesOfParts>
    <vt:vector size="54" baseType="lpstr">
      <vt:lpstr>Arial</vt:lpstr>
      <vt:lpstr>Calibri</vt:lpstr>
      <vt:lpstr>Century Gothic</vt:lpstr>
      <vt:lpstr>Times New Roman</vt:lpstr>
      <vt:lpstr>Wingdings</vt:lpstr>
      <vt:lpstr>Wingdings 3</vt:lpstr>
      <vt:lpstr>Šnabždesys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Vaikai lankėsi „Žemės ūkyje“</vt:lpstr>
      <vt:lpstr>Karvių fermoje</vt:lpstr>
      <vt:lpstr>Pavasaris...sodiname</vt:lpstr>
      <vt:lpstr>Ir linksminame...</vt:lpstr>
      <vt:lpstr>Akcija „Darom“</vt:lpstr>
      <vt:lpstr>Jurginų šventė 2023 m. </vt:lpstr>
      <vt:lpstr>„PowerPoint“ pateiktis</vt:lpstr>
      <vt:lpstr>Jurginų kompozicija</vt:lpstr>
      <vt:lpstr>Mažeikių rajono savivaldybės aplinkos apsaugos rėmimo specialiosios programos lėšomis finansuojamas visuomenės aplinkosauginio švietimo projektas 2023 m.       </vt:lpstr>
      <vt:lpstr>Planuojamos veiklos</vt:lpstr>
      <vt:lpstr>Judumo savaitė „Jurginėlyje“ </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Vartotojas</dc:creator>
  <cp:lastModifiedBy>Vartotojas</cp:lastModifiedBy>
  <cp:revision>93</cp:revision>
  <dcterms:created xsi:type="dcterms:W3CDTF">2022-05-02T11:50:44Z</dcterms:created>
  <dcterms:modified xsi:type="dcterms:W3CDTF">2023-09-14T09:47:26Z</dcterms:modified>
</cp:coreProperties>
</file>